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wdp" ContentType="image/vnd.ms-photo"/>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4" r:id="rId3"/>
    <p:sldMasterId id="2147483687" r:id="rId4"/>
  </p:sldMasterIdLst>
  <p:notesMasterIdLst>
    <p:notesMasterId r:id="rId52"/>
  </p:notesMasterIdLst>
  <p:sldIdLst>
    <p:sldId id="334" r:id="rId5"/>
    <p:sldId id="359" r:id="rId6"/>
    <p:sldId id="360" r:id="rId7"/>
    <p:sldId id="353" r:id="rId8"/>
    <p:sldId id="354" r:id="rId9"/>
    <p:sldId id="355" r:id="rId10"/>
    <p:sldId id="356" r:id="rId11"/>
    <p:sldId id="357" r:id="rId12"/>
    <p:sldId id="362" r:id="rId13"/>
    <p:sldId id="363" r:id="rId14"/>
    <p:sldId id="318" r:id="rId15"/>
    <p:sldId id="344" r:id="rId16"/>
    <p:sldId id="345" r:id="rId17"/>
    <p:sldId id="346" r:id="rId18"/>
    <p:sldId id="347" r:id="rId19"/>
    <p:sldId id="263" r:id="rId20"/>
    <p:sldId id="262" r:id="rId21"/>
    <p:sldId id="300" r:id="rId22"/>
    <p:sldId id="348" r:id="rId23"/>
    <p:sldId id="302" r:id="rId24"/>
    <p:sldId id="319" r:id="rId25"/>
    <p:sldId id="303" r:id="rId26"/>
    <p:sldId id="306" r:id="rId27"/>
    <p:sldId id="308" r:id="rId28"/>
    <p:sldId id="307" r:id="rId29"/>
    <p:sldId id="305" r:id="rId30"/>
    <p:sldId id="309" r:id="rId31"/>
    <p:sldId id="321" r:id="rId32"/>
    <p:sldId id="322" r:id="rId33"/>
    <p:sldId id="310" r:id="rId34"/>
    <p:sldId id="264" r:id="rId35"/>
    <p:sldId id="329" r:id="rId36"/>
    <p:sldId id="316" r:id="rId37"/>
    <p:sldId id="335" r:id="rId38"/>
    <p:sldId id="325" r:id="rId39"/>
    <p:sldId id="324" r:id="rId40"/>
    <p:sldId id="327" r:id="rId41"/>
    <p:sldId id="330" r:id="rId42"/>
    <p:sldId id="336" r:id="rId43"/>
    <p:sldId id="337" r:id="rId44"/>
    <p:sldId id="342" r:id="rId45"/>
    <p:sldId id="349" r:id="rId46"/>
    <p:sldId id="350" r:id="rId47"/>
    <p:sldId id="351" r:id="rId48"/>
    <p:sldId id="352" r:id="rId49"/>
    <p:sldId id="358" r:id="rId50"/>
    <p:sldId id="364"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4C4"/>
    <a:srgbClr val="A9ABAB"/>
    <a:srgbClr val="B9B9B9"/>
    <a:srgbClr val="D5EEFA"/>
    <a:srgbClr val="FFFA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898" autoAdjust="0"/>
  </p:normalViewPr>
  <p:slideViewPr>
    <p:cSldViewPr snapToGrid="0" snapToObjects="1">
      <p:cViewPr>
        <p:scale>
          <a:sx n="147" d="100"/>
          <a:sy n="147" d="100"/>
        </p:scale>
        <p:origin x="-34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lvl="0"/>
            <a:endParaRPr lang="en-US"/>
          </a:p>
        </c:rich>
      </c:tx>
      <c:layout/>
      <c:overlay val="1"/>
    </c:title>
    <c:autoTitleDeleted val="0"/>
    <c:plotArea>
      <c:layout>
        <c:manualLayout>
          <c:layoutTarget val="inner"/>
          <c:xMode val="edge"/>
          <c:yMode val="edge"/>
          <c:x val="0.0419567"/>
          <c:y val="0.0573551"/>
          <c:w val="0.948038"/>
          <c:h val="0.842625"/>
        </c:manualLayout>
      </c:layout>
      <c:barChart>
        <c:barDir val="col"/>
        <c:grouping val="clustered"/>
        <c:varyColors val="0"/>
        <c:ser>
          <c:idx val="0"/>
          <c:order val="0"/>
          <c:tx>
            <c:strRef>
              <c:f>Sheet1!$A$2</c:f>
              <c:strCache>
                <c:ptCount val="1"/>
                <c:pt idx="0">
                  <c:v>人数</c:v>
                </c:pt>
              </c:strCache>
            </c:strRef>
          </c:tx>
          <c:spPr>
            <a:solidFill>
              <a:srgbClr val="8AC6CD"/>
            </a:solidFill>
            <a:ln w="12700" cap="flat">
              <a:noFill/>
              <a:miter lim="400000"/>
            </a:ln>
            <a:effectLst>
              <a:outerShdw blurRad="38100" dist="23000" dir="5400000" algn="tl">
                <a:srgbClr val="000000">
                  <a:alpha val="35000"/>
                </a:srgbClr>
              </a:outerShdw>
            </a:effectLst>
          </c:spPr>
          <c:invertIfNegative val="0"/>
          <c:dLbls>
            <c:numFmt formatCode="0" sourceLinked="0"/>
            <c:txPr>
              <a:bodyPr/>
              <a:lstStyle/>
              <a:p>
                <a:pPr lvl="0">
                  <a:defRPr sz="1000" b="0" i="0" u="none" strike="noStrike">
                    <a:solidFill>
                      <a:srgbClr val="000000"/>
                    </a:solidFill>
                    <a:effectLst/>
                    <a:latin typeface="Arial"/>
                  </a:defRPr>
                </a:pPr>
                <a:endParaRPr lang="en-US"/>
              </a:p>
            </c:txPr>
            <c:dLblPos val="outEnd"/>
            <c:showLegendKey val="0"/>
            <c:showVal val="1"/>
            <c:showCatName val="0"/>
            <c:showSerName val="0"/>
            <c:showPercent val="0"/>
            <c:showBubbleSize val="0"/>
            <c:showLeaderLines val="0"/>
          </c:dLbls>
          <c:cat>
            <c:strRef>
              <c:f>Sheet1!$B$1:$AF$1</c:f>
              <c:strCache>
                <c:ptCount val="31"/>
                <c:pt idx="0">
                  <c:v>材料</c:v>
                </c:pt>
                <c:pt idx="1">
                  <c:v>地球所</c:v>
                </c:pt>
                <c:pt idx="2">
                  <c:v>电机</c:v>
                </c:pt>
                <c:pt idx="3">
                  <c:v>电子</c:v>
                </c:pt>
                <c:pt idx="4">
                  <c:v>法学院</c:v>
                </c:pt>
                <c:pt idx="5">
                  <c:v>工物</c:v>
                </c:pt>
                <c:pt idx="6">
                  <c:v>工业工程</c:v>
                </c:pt>
                <c:pt idx="7">
                  <c:v>航院</c:v>
                </c:pt>
                <c:pt idx="8">
                  <c:v>化工</c:v>
                </c:pt>
                <c:pt idx="9">
                  <c:v>化学</c:v>
                </c:pt>
                <c:pt idx="10">
                  <c:v>环境</c:v>
                </c:pt>
                <c:pt idx="11">
                  <c:v>机械</c:v>
                </c:pt>
                <c:pt idx="12">
                  <c:v>计算机</c:v>
                </c:pt>
                <c:pt idx="13">
                  <c:v>建筑</c:v>
                </c:pt>
                <c:pt idx="14">
                  <c:v>金融</c:v>
                </c:pt>
                <c:pt idx="15">
                  <c:v>经管</c:v>
                </c:pt>
                <c:pt idx="16">
                  <c:v>精仪</c:v>
                </c:pt>
                <c:pt idx="17">
                  <c:v>汽车</c:v>
                </c:pt>
                <c:pt idx="18">
                  <c:v>热能</c:v>
                </c:pt>
                <c:pt idx="19">
                  <c:v>软件</c:v>
                </c:pt>
                <c:pt idx="20">
                  <c:v>生命</c:v>
                </c:pt>
                <c:pt idx="21">
                  <c:v>生医</c:v>
                </c:pt>
                <c:pt idx="22">
                  <c:v>数学</c:v>
                </c:pt>
                <c:pt idx="23">
                  <c:v>水利</c:v>
                </c:pt>
                <c:pt idx="24">
                  <c:v>土木</c:v>
                </c:pt>
                <c:pt idx="25">
                  <c:v>外文</c:v>
                </c:pt>
                <c:pt idx="26">
                  <c:v>微纳电子</c:v>
                </c:pt>
                <c:pt idx="27">
                  <c:v>物理</c:v>
                </c:pt>
                <c:pt idx="28">
                  <c:v>心理</c:v>
                </c:pt>
                <c:pt idx="29">
                  <c:v>新闻</c:v>
                </c:pt>
                <c:pt idx="30">
                  <c:v>自动化</c:v>
                </c:pt>
              </c:strCache>
            </c:strRef>
          </c:cat>
          <c:val>
            <c:numRef>
              <c:f>Sheet1!$B$2:$AF$2</c:f>
              <c:numCache>
                <c:formatCode>General</c:formatCode>
                <c:ptCount val="31"/>
                <c:pt idx="0">
                  <c:v>1.0</c:v>
                </c:pt>
                <c:pt idx="1">
                  <c:v>1.0</c:v>
                </c:pt>
                <c:pt idx="2">
                  <c:v>6.0</c:v>
                </c:pt>
                <c:pt idx="3">
                  <c:v>10.0</c:v>
                </c:pt>
                <c:pt idx="4">
                  <c:v>4.0</c:v>
                </c:pt>
                <c:pt idx="5">
                  <c:v>5.0</c:v>
                </c:pt>
                <c:pt idx="6">
                  <c:v>22.0</c:v>
                </c:pt>
                <c:pt idx="7">
                  <c:v>12.0</c:v>
                </c:pt>
                <c:pt idx="8">
                  <c:v>6.0</c:v>
                </c:pt>
                <c:pt idx="9">
                  <c:v>7.0</c:v>
                </c:pt>
                <c:pt idx="10">
                  <c:v>3.0</c:v>
                </c:pt>
                <c:pt idx="11">
                  <c:v>12.0</c:v>
                </c:pt>
                <c:pt idx="12">
                  <c:v>8.0</c:v>
                </c:pt>
                <c:pt idx="13">
                  <c:v>3.0</c:v>
                </c:pt>
                <c:pt idx="14">
                  <c:v>2.0</c:v>
                </c:pt>
                <c:pt idx="15">
                  <c:v>6.0</c:v>
                </c:pt>
                <c:pt idx="16">
                  <c:v>7.0</c:v>
                </c:pt>
                <c:pt idx="17">
                  <c:v>3.0</c:v>
                </c:pt>
                <c:pt idx="18">
                  <c:v>6.0</c:v>
                </c:pt>
                <c:pt idx="19">
                  <c:v>3.0</c:v>
                </c:pt>
                <c:pt idx="20">
                  <c:v>8.0</c:v>
                </c:pt>
                <c:pt idx="21">
                  <c:v>4.0</c:v>
                </c:pt>
                <c:pt idx="22">
                  <c:v>2.0</c:v>
                </c:pt>
                <c:pt idx="23">
                  <c:v>8.0</c:v>
                </c:pt>
                <c:pt idx="24">
                  <c:v>6.0</c:v>
                </c:pt>
                <c:pt idx="25">
                  <c:v>2.0</c:v>
                </c:pt>
                <c:pt idx="26">
                  <c:v>3.0</c:v>
                </c:pt>
                <c:pt idx="27">
                  <c:v>13.0</c:v>
                </c:pt>
                <c:pt idx="28">
                  <c:v>2.0</c:v>
                </c:pt>
                <c:pt idx="29">
                  <c:v>2.0</c:v>
                </c:pt>
                <c:pt idx="30">
                  <c:v>8.0</c:v>
                </c:pt>
              </c:numCache>
            </c:numRef>
          </c:val>
        </c:ser>
        <c:dLbls>
          <c:showLegendKey val="0"/>
          <c:showVal val="0"/>
          <c:showCatName val="0"/>
          <c:showSerName val="0"/>
          <c:showPercent val="0"/>
          <c:showBubbleSize val="0"/>
        </c:dLbls>
        <c:gapWidth val="150"/>
        <c:axId val="-2136646392"/>
        <c:axId val="-2136643112"/>
      </c:barChart>
      <c:catAx>
        <c:axId val="-2136646392"/>
        <c:scaling>
          <c:orientation val="minMax"/>
        </c:scaling>
        <c:delete val="0"/>
        <c:axPos val="b"/>
        <c:numFmt formatCode="General" sourceLinked="1"/>
        <c:majorTickMark val="out"/>
        <c:minorTickMark val="none"/>
        <c:tickLblPos val="low"/>
        <c:spPr>
          <a:ln w="12700" cap="flat">
            <a:solidFill>
              <a:srgbClr val="000000"/>
            </a:solidFill>
            <a:prstDash val="solid"/>
            <a:miter lim="400000"/>
          </a:ln>
        </c:spPr>
        <c:txPr>
          <a:bodyPr rot="0"/>
          <a:lstStyle/>
          <a:p>
            <a:pPr lvl="0">
              <a:defRPr sz="1000" b="0" i="0" u="none" strike="noStrike">
                <a:solidFill>
                  <a:srgbClr val="000000"/>
                </a:solidFill>
                <a:effectLst/>
                <a:latin typeface="Arial"/>
              </a:defRPr>
            </a:pPr>
            <a:endParaRPr lang="en-US"/>
          </a:p>
        </c:txPr>
        <c:crossAx val="-2136643112"/>
        <c:crosses val="autoZero"/>
        <c:auto val="1"/>
        <c:lblAlgn val="ctr"/>
        <c:lblOffset val="100"/>
        <c:noMultiLvlLbl val="1"/>
      </c:catAx>
      <c:valAx>
        <c:axId val="-2136643112"/>
        <c:scaling>
          <c:orientation val="minMax"/>
        </c:scaling>
        <c:delete val="0"/>
        <c:axPos val="l"/>
        <c:numFmt formatCode="0" sourceLinked="0"/>
        <c:majorTickMark val="out"/>
        <c:minorTickMark val="none"/>
        <c:tickLblPos val="nextTo"/>
        <c:spPr>
          <a:ln w="12700" cap="flat">
            <a:solidFill>
              <a:srgbClr val="000000"/>
            </a:solidFill>
            <a:prstDash val="solid"/>
            <a:miter lim="400000"/>
          </a:ln>
        </c:spPr>
        <c:txPr>
          <a:bodyPr rot="0"/>
          <a:lstStyle/>
          <a:p>
            <a:pPr lvl="0">
              <a:defRPr sz="1000" b="0" i="0" u="none" strike="noStrike">
                <a:solidFill>
                  <a:srgbClr val="000000"/>
                </a:solidFill>
                <a:effectLst/>
                <a:latin typeface="Arial"/>
              </a:defRPr>
            </a:pPr>
            <a:endParaRPr lang="en-US"/>
          </a:p>
        </c:txPr>
        <c:crossAx val="-2136646392"/>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3A76C-B0C8-4A6B-A761-3FC134E2CAA9}" type="datetimeFigureOut">
              <a:rPr lang="en-US" smtClean="0"/>
              <a:pPr/>
              <a:t>4/12/14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A3BE06-5925-470A-BEB3-EDD366643A95}" type="slidenum">
              <a:rPr lang="en-US" smtClean="0"/>
              <a:pPr/>
              <a:t>‹#›</a:t>
            </a:fld>
            <a:endParaRPr lang="en-US" dirty="0"/>
          </a:p>
        </p:txBody>
      </p:sp>
    </p:spTree>
    <p:extLst>
      <p:ext uri="{BB962C8B-B14F-4D97-AF65-F5344CB8AC3E}">
        <p14:creationId xmlns:p14="http://schemas.microsoft.com/office/powerpoint/2010/main" val="3698142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3BE06-5925-470A-BEB3-EDD366643A95}" type="slidenum">
              <a:rPr lang="en-US" smtClean="0"/>
              <a:pPr/>
              <a:t>13</a:t>
            </a:fld>
            <a:endParaRPr lang="en-US" dirty="0"/>
          </a:p>
        </p:txBody>
      </p:sp>
    </p:spTree>
    <p:extLst>
      <p:ext uri="{BB962C8B-B14F-4D97-AF65-F5344CB8AC3E}">
        <p14:creationId xmlns:p14="http://schemas.microsoft.com/office/powerpoint/2010/main" val="3619467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FE1F6-39E7-EF4E-8D68-3E0A6C5E99B1}"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1647811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zh-CN" altLang="en-US" dirty="0" smtClean="0"/>
              <a:t>数字身份认证科技</a:t>
            </a:r>
            <a:endParaRPr lang="en-US" altLang="zh-CN" dirty="0" smtClean="0"/>
          </a:p>
          <a:p>
            <a:endParaRPr lang="en-US" dirty="0" smtClean="0"/>
          </a:p>
          <a:p>
            <a:r>
              <a:rPr lang="zh-CN" altLang="en-US" dirty="0" smtClean="0"/>
              <a:t>创意社区的公约</a:t>
            </a:r>
            <a:r>
              <a:rPr lang="en-US" altLang="zh-CN" dirty="0" smtClean="0"/>
              <a:t> </a:t>
            </a:r>
            <a:r>
              <a:rPr lang="zh-CN" altLang="en-US" dirty="0" smtClean="0"/>
              <a:t>与</a:t>
            </a:r>
            <a:r>
              <a:rPr lang="en-US" altLang="zh-CN" dirty="0" smtClean="0"/>
              <a:t> </a:t>
            </a:r>
            <a:r>
              <a:rPr lang="zh-CN" altLang="en-US" dirty="0" smtClean="0"/>
              <a:t>个人参与协议</a:t>
            </a:r>
            <a:endParaRPr lang="en-US" altLang="zh-CN" dirty="0" smtClean="0"/>
          </a:p>
          <a:p>
            <a:endParaRPr lang="en-US" dirty="0" smtClean="0"/>
          </a:p>
          <a:p>
            <a:r>
              <a:rPr lang="zh-CN" altLang="en-US" dirty="0" smtClean="0"/>
              <a:t>数字发布平台</a:t>
            </a:r>
            <a:endParaRPr lang="en-US" altLang="zh-CN" dirty="0" smtClean="0"/>
          </a:p>
          <a:p>
            <a:endParaRPr lang="en-US" dirty="0" smtClean="0"/>
          </a:p>
          <a:p>
            <a:r>
              <a:rPr lang="zh-CN" altLang="en-US" dirty="0" smtClean="0"/>
              <a:t>组织参与联盟</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CF0FE1F6-39E7-EF4E-8D68-3E0A6C5E99B1}"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168518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FE1F6-39E7-EF4E-8D68-3E0A6C5E99B1}"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401473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AD19D9-430E-438E-88A8-162A9A9FFE9A}" type="datetime1">
              <a:rPr lang="en-US" smtClean="0"/>
              <a:t>4/12/14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480660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C59C89-40C3-44AF-A8A1-50274EBEE52A}" type="datetime1">
              <a:rPr lang="en-US" smtClean="0"/>
              <a:t>4/12/14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7215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266019-2F9A-4416-93DA-A7C2DC6D0A86}" type="datetime1">
              <a:rPr lang="en-US" smtClean="0"/>
              <a:t>4/12/14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64166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 y="241300"/>
            <a:ext cx="8710613" cy="542925"/>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6457950" y="6356352"/>
            <a:ext cx="2057400" cy="365125"/>
          </a:xfrm>
        </p:spPr>
        <p:txBody>
          <a:bodyPr/>
          <a:lstStyle>
            <a:lvl1pPr>
              <a:defRPr/>
            </a:lvl1pPr>
          </a:lstStyle>
          <a:p>
            <a:fld id="{27F99DAE-D09D-574E-919D-0E3961829B99}" type="slidenum">
              <a:rPr lang="en-US" altLang="en-US"/>
              <a:pPr/>
              <a:t>‹#›</a:t>
            </a:fld>
            <a:endParaRPr lang="en-US" sz="1800" dirty="0">
              <a:solidFill>
                <a:schemeClr val="tx1"/>
              </a:solidFill>
            </a:endParaRPr>
          </a:p>
        </p:txBody>
      </p:sp>
    </p:spTree>
    <p:extLst>
      <p:ext uri="{BB962C8B-B14F-4D97-AF65-F5344CB8AC3E}">
        <p14:creationId xmlns:p14="http://schemas.microsoft.com/office/powerpoint/2010/main" val="2414454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CC75D6-376B-47A0-94F4-D917356D6D72}"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69929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F879E5-0A44-47A9-B092-B8F0E510A9DD}"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1237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D75E70-0CA9-4F81-9B3C-C3E03FB5A9E1}"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186677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7B7FB1-AF59-4236-9713-7285CAFF6490}"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7119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13157B-6B9C-4D21-AB4B-7AF3AAC2E962}"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38884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E4B2D6-73D0-4EA5-AB7F-82086FAE8D96}"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22366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25F27-235C-4D03-B0A6-96E403D7576A}"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1431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3DCF0-A0D4-4219-B657-AFD8879FA4D7}" type="datetime1">
              <a:rPr lang="en-US" smtClean="0"/>
              <a:t>4/12/14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015453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8"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843C2-A0CF-4363-A364-18B3F3CDFF69}"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7549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00053E-C689-4688-8640-23416ACDD10A}"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30622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77BCD9-5207-4761-93F3-E9F506B9A462}"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30568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13D49A-635A-4894-AD82-0B7464094FE2}"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49279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13" y="274637"/>
            <a:ext cx="8229599" cy="1143000"/>
          </a:xfrm>
          <a:prstGeom prst="rect">
            <a:avLst/>
          </a:prstGeom>
          <a:noFill/>
          <a:ln>
            <a:noFill/>
          </a:ln>
        </p:spPr>
        <p:txBody>
          <a:bodyPr lIns="68569" tIns="68569" rIns="68569" bIns="68569"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 name="Shape 85"/>
          <p:cNvSpPr txBox="1">
            <a:spLocks noGrp="1"/>
          </p:cNvSpPr>
          <p:nvPr>
            <p:ph type="body" idx="1"/>
          </p:nvPr>
        </p:nvSpPr>
        <p:spPr>
          <a:xfrm>
            <a:off x="457213" y="1600200"/>
            <a:ext cx="8229599" cy="4967573"/>
          </a:xfrm>
          <a:prstGeom prst="rect">
            <a:avLst/>
          </a:prstGeom>
          <a:noFill/>
          <a:ln>
            <a:noFill/>
          </a:ln>
        </p:spPr>
        <p:txBody>
          <a:bodyPr lIns="68569" tIns="68569" rIns="68569" bIns="68569"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211627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083331-C7C4-40C5-A110-1E854C15744C}"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918456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BF1457-6201-4E33-9902-8C0C0E555938}"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99385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1C9A6D-7D0B-4048-86B2-48BF342711AA}"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90910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010CF3-5EF8-4510-A95D-2A397982DF97}"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318301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5724B9-09AB-4F46-ADEE-79625CCC2ABB}"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7460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4AB7E5-3C03-4BF7-8997-53B0C93F4E81}" type="datetime1">
              <a:rPr lang="en-US" smtClean="0"/>
              <a:t>4/12/14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732990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9DBB8B-CD1B-4354-9879-34F74C3FA255}"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20032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D256A5-EE3E-40F2-9CD2-08D693D02C77}"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57348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898C65-8A37-42AE-A2EE-426F87961492}"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196838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52168E-6D23-452E-B62F-BB6C861BF4D1}"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588145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4C1B6C-70D7-475D-A415-08359F6D041C}"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388849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FF6253-2BC8-4B47-9E12-F3DCD052C24C}"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64832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12" y="274637"/>
            <a:ext cx="8229599" cy="1143000"/>
          </a:xfrm>
          <a:prstGeom prst="rect">
            <a:avLst/>
          </a:prstGeom>
          <a:noFill/>
          <a:ln>
            <a:noFill/>
          </a:ln>
        </p:spPr>
        <p:txBody>
          <a:bodyPr lIns="68569" tIns="68569" rIns="68569" bIns="68569"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 name="Shape 85"/>
          <p:cNvSpPr txBox="1">
            <a:spLocks noGrp="1"/>
          </p:cNvSpPr>
          <p:nvPr>
            <p:ph type="body" idx="1"/>
          </p:nvPr>
        </p:nvSpPr>
        <p:spPr>
          <a:xfrm>
            <a:off x="457212" y="1600200"/>
            <a:ext cx="8229599" cy="4967573"/>
          </a:xfrm>
          <a:prstGeom prst="rect">
            <a:avLst/>
          </a:prstGeom>
          <a:noFill/>
          <a:ln>
            <a:noFill/>
          </a:ln>
        </p:spPr>
        <p:txBody>
          <a:bodyPr lIns="68569" tIns="68569" rIns="68569" bIns="68569"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489650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2327E5-82FF-4434-8B5A-1591E61AFC21}"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887161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564AFA-A63E-45BF-B2A7-09EC608CD3E9}"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451658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2CE6FC-CBC4-4BD3-886A-9AB87F25D809}"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37665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CC2DC9-4D25-4F25-9696-8F5CD5EE12E5}" type="datetime1">
              <a:rPr lang="en-US" smtClean="0"/>
              <a:t>4/12/14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04733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380599-D385-4072-A6B5-62E47B72D2B5}"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691139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9E9E4B-6D81-471F-8261-7DD256ED1ECB}"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13597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4BC96F-2C5F-49D6-A031-9FC3CEC19F54}"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466546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2B4C5-2EA9-43EC-AD87-AC891B27E78F}"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942364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F234BA-6EFC-436D-B6DD-0084A1635B9F}"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800322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EC3402-7D64-4D55-84FF-5747E015E1C8}"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854864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9FA3F1-D583-4A5F-BBE0-CEBAF531E626}"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322507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085BA4-B3C2-49C8-BB92-409268086EAF}"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04192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6" y="274637"/>
            <a:ext cx="8229599" cy="1143000"/>
          </a:xfrm>
          <a:prstGeom prst="rect">
            <a:avLst/>
          </a:prstGeom>
          <a:noFill/>
          <a:ln>
            <a:noFill/>
          </a:ln>
        </p:spPr>
        <p:txBody>
          <a:bodyPr lIns="68569" tIns="68569" rIns="68569" bIns="68569"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 name="Shape 85"/>
          <p:cNvSpPr txBox="1">
            <a:spLocks noGrp="1"/>
          </p:cNvSpPr>
          <p:nvPr>
            <p:ph type="body" idx="1"/>
          </p:nvPr>
        </p:nvSpPr>
        <p:spPr>
          <a:xfrm>
            <a:off x="457206" y="1600200"/>
            <a:ext cx="8229599" cy="4967573"/>
          </a:xfrm>
          <a:prstGeom prst="rect">
            <a:avLst/>
          </a:prstGeom>
          <a:noFill/>
          <a:ln>
            <a:noFill/>
          </a:ln>
        </p:spPr>
        <p:txBody>
          <a:bodyPr lIns="68569" tIns="68569" rIns="68569" bIns="68569"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56144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009937-EAC6-4B10-B87B-EAA7A9F77018}" type="datetime1">
              <a:rPr lang="en-US" smtClean="0"/>
              <a:t>4/12/14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02098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46D5A7-7187-4778-B82F-5CDCF24C0E72}" type="datetime1">
              <a:rPr lang="en-US" smtClean="0"/>
              <a:t>4/12/14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094999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99E982-3FBD-4268-BEDB-09D782E58973}" type="datetime1">
              <a:rPr lang="en-US" smtClean="0"/>
              <a:t>4/12/14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3218974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AA5A39-131E-409B-88A8-80CFB0AC60FD}" type="datetime1">
              <a:rPr lang="en-US" smtClean="0"/>
              <a:t>4/12/14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29361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45"/>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887778-CE40-48E8-BE62-A19491CC6B3C}" type="datetime1">
              <a:rPr lang="en-US" smtClean="0"/>
              <a:t>4/12/14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4195828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10B1F-D587-4DCE-8EB9-B04D866407FB}" type="datetime1">
              <a:rPr lang="en-US" smtClean="0"/>
              <a:t>4/12/14</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771903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457200" rtl="0" eaLnBrk="1" latinLnBrk="0" hangingPunct="1">
        <a:spcBef>
          <a:spcPct val="0"/>
        </a:spcBef>
        <a:buNone/>
        <a:defRPr sz="4400" kern="1200">
          <a:solidFill>
            <a:schemeClr val="tx1"/>
          </a:solidFill>
          <a:latin typeface="华文黑体"/>
          <a:ea typeface="华文黑体"/>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华文细黑"/>
          <a:ea typeface="华文细黑"/>
          <a:cs typeface="+mn-cs"/>
        </a:defRPr>
      </a:lvl1pPr>
      <a:lvl2pPr marL="742950" indent="-285750" algn="l" defTabSz="457200" rtl="0" eaLnBrk="1" latinLnBrk="0" hangingPunct="1">
        <a:spcBef>
          <a:spcPct val="20000"/>
        </a:spcBef>
        <a:buFont typeface="Arial"/>
        <a:buChar char="–"/>
        <a:defRPr sz="2800" kern="1200">
          <a:solidFill>
            <a:schemeClr val="tx1"/>
          </a:solidFill>
          <a:latin typeface="华文细黑"/>
          <a:ea typeface="华文细黑"/>
          <a:cs typeface="+mn-cs"/>
        </a:defRPr>
      </a:lvl2pPr>
      <a:lvl3pPr marL="1143000" indent="-228600" algn="l" defTabSz="457200" rtl="0" eaLnBrk="1" latinLnBrk="0" hangingPunct="1">
        <a:spcBef>
          <a:spcPct val="20000"/>
        </a:spcBef>
        <a:buFont typeface="Arial"/>
        <a:buChar char="•"/>
        <a:defRPr sz="2400" kern="1200">
          <a:solidFill>
            <a:schemeClr val="tx1"/>
          </a:solidFill>
          <a:latin typeface="华文细黑"/>
          <a:ea typeface="华文细黑"/>
          <a:cs typeface="+mn-cs"/>
        </a:defRPr>
      </a:lvl3pPr>
      <a:lvl4pPr marL="1600200" indent="-228600" algn="l" defTabSz="457200" rtl="0" eaLnBrk="1" latinLnBrk="0" hangingPunct="1">
        <a:spcBef>
          <a:spcPct val="20000"/>
        </a:spcBef>
        <a:buFont typeface="Arial"/>
        <a:buChar char="–"/>
        <a:defRPr sz="2000" kern="1200">
          <a:solidFill>
            <a:schemeClr val="tx1"/>
          </a:solidFill>
          <a:latin typeface="华文细黑"/>
          <a:ea typeface="华文细黑"/>
          <a:cs typeface="+mn-cs"/>
        </a:defRPr>
      </a:lvl4pPr>
      <a:lvl5pPr marL="2057400" indent="-228600" algn="l" defTabSz="457200" rtl="0" eaLnBrk="1" latinLnBrk="0" hangingPunct="1">
        <a:spcBef>
          <a:spcPct val="20000"/>
        </a:spcBef>
        <a:buFont typeface="Arial"/>
        <a:buChar char="»"/>
        <a:defRPr sz="2000" kern="1200">
          <a:solidFill>
            <a:schemeClr val="tx1"/>
          </a:solidFill>
          <a:latin typeface="华文细黑"/>
          <a:ea typeface="华文细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B7D4D-031E-4196-B7C8-7BFEBDFC0178}"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957308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C8F18-17F4-4B31-AA77-DBDC1B2E958D}"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2782398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05C44D-53C0-4182-9108-E1CD6B5CBCDC}"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9774-D498-1C46-A495-7AA9912C0AC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1036758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microsoft.com/office/2007/relationships/hdphoto" Target="../media/hdphoto1.wdp"/><Relationship Id="rId10"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png"/><Relationship Id="rId1" Type="http://schemas.microsoft.com/office/2007/relationships/media" Target="../media/media1.mov"/><Relationship Id="rId2" Type="http://schemas.openxmlformats.org/officeDocument/2006/relationships/video" Target="../media/media1.mov"/></Relationships>
</file>

<file path=ppt/slides/_rels/slide24.xml.rels><?xml version="1.0" encoding="UTF-8" standalone="yes"?>
<Relationships xmlns="http://schemas.openxmlformats.org/package/2006/relationships"><Relationship Id="rId11" Type="http://schemas.openxmlformats.org/officeDocument/2006/relationships/image" Target="../media/image41.jpeg"/><Relationship Id="rId12"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eg"/><Relationship Id="rId7" Type="http://schemas.microsoft.com/office/2007/relationships/hdphoto" Target="../media/hdphoto2.wdp"/><Relationship Id="rId8" Type="http://schemas.openxmlformats.org/officeDocument/2006/relationships/image" Target="../media/image39.jpeg"/><Relationship Id="rId9" Type="http://schemas.microsoft.com/office/2007/relationships/hdphoto" Target="../media/hdphoto3.wdp"/><Relationship Id="rId10" Type="http://schemas.openxmlformats.org/officeDocument/2006/relationships/image" Target="../media/image4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5.png"/><Relationship Id="rId1" Type="http://schemas.microsoft.com/office/2007/relationships/media" Target="../media/media2.mov"/><Relationship Id="rId2" Type="http://schemas.openxmlformats.org/officeDocument/2006/relationships/video" Target="../media/media2.mov"/></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outu.be/MFrYFst1QHw"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9.jpeg"/><Relationship Id="rId3"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1.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44.xml.rels><?xml version="1.0" encoding="UTF-8" standalone="yes"?>
<Relationships xmlns="http://schemas.openxmlformats.org/package/2006/relationships"><Relationship Id="rId11" Type="http://schemas.microsoft.com/office/2007/relationships/hdphoto" Target="../media/hdphoto9.wdp"/><Relationship Id="rId12" Type="http://schemas.openxmlformats.org/officeDocument/2006/relationships/image" Target="../media/image71.png"/><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69.jpeg"/><Relationship Id="rId4" Type="http://schemas.openxmlformats.org/officeDocument/2006/relationships/image" Target="../media/image72.png"/><Relationship Id="rId5" Type="http://schemas.microsoft.com/office/2007/relationships/hdphoto" Target="../media/hdphoto6.wdp"/><Relationship Id="rId6" Type="http://schemas.openxmlformats.org/officeDocument/2006/relationships/image" Target="../media/image73.png"/><Relationship Id="rId7" Type="http://schemas.microsoft.com/office/2007/relationships/hdphoto" Target="../media/hdphoto7.wdp"/><Relationship Id="rId8" Type="http://schemas.openxmlformats.org/officeDocument/2006/relationships/image" Target="../media/image74.png"/><Relationship Id="rId9" Type="http://schemas.microsoft.com/office/2007/relationships/hdphoto" Target="../media/hdphoto8.wdp"/><Relationship Id="rId10"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image" Target="../media/image77.jpeg"/><Relationship Id="rId5" Type="http://schemas.openxmlformats.org/officeDocument/2006/relationships/image" Target="../media/image78.jpeg"/><Relationship Id="rId6" Type="http://schemas.openxmlformats.org/officeDocument/2006/relationships/image" Target="../media/image79.png"/><Relationship Id="rId7" Type="http://schemas.openxmlformats.org/officeDocument/2006/relationships/image" Target="../media/image80.png"/><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png"/><Relationship Id="rId1" Type="http://schemas.openxmlformats.org/officeDocument/2006/relationships/slideLayout" Target="../slideLayouts/slideLayout38.xml"/><Relationship Id="rId2"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761673"/>
            <a:ext cx="6400800" cy="1198880"/>
          </a:xfrm>
        </p:spPr>
        <p:txBody>
          <a:bodyPr>
            <a:normAutofit/>
          </a:bodyPr>
          <a:lstStyle/>
          <a:p>
            <a:r>
              <a:rPr lang="en-US" altLang="zh-CN" sz="2800" dirty="0" smtClean="0">
                <a:latin typeface="Heiti TC Light"/>
                <a:ea typeface="Heiti TC Light"/>
                <a:cs typeface="Heiti TC Light"/>
              </a:rPr>
              <a:t> Benjamin Koo</a:t>
            </a:r>
          </a:p>
          <a:p>
            <a:r>
              <a:rPr lang="en-US" altLang="zh-CN" sz="2800" dirty="0" smtClean="0">
                <a:latin typeface="Heiti TC Light"/>
                <a:ea typeface="Heiti TC Light"/>
                <a:cs typeface="Heiti TC Light"/>
              </a:rPr>
              <a:t>Tsinghua University</a:t>
            </a:r>
            <a:endParaRPr lang="zh-CN" altLang="en-US" sz="2800" dirty="0" smtClean="0">
              <a:latin typeface="Heiti TC Light"/>
              <a:ea typeface="Heiti TC Light"/>
              <a:cs typeface="Heiti TC Light"/>
            </a:endParaRPr>
          </a:p>
        </p:txBody>
      </p:sp>
      <p:pic>
        <p:nvPicPr>
          <p:cNvPr id="5" name="Picture 4" descr="Tsinghua_University_Logo.sv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87599" y="4954241"/>
            <a:ext cx="1162155" cy="1162155"/>
          </a:xfrm>
          <a:prstGeom prst="rect">
            <a:avLst/>
          </a:prstGeom>
        </p:spPr>
      </p:pic>
      <p:pic>
        <p:nvPicPr>
          <p:cNvPr id="7" name="图片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85022" y="461602"/>
            <a:ext cx="2579753" cy="154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6" name="TextBox 5"/>
          <p:cNvSpPr txBox="1"/>
          <p:nvPr/>
        </p:nvSpPr>
        <p:spPr>
          <a:xfrm>
            <a:off x="1473941" y="2162548"/>
            <a:ext cx="6196118" cy="1200329"/>
          </a:xfrm>
          <a:prstGeom prst="rect">
            <a:avLst/>
          </a:prstGeom>
          <a:noFill/>
        </p:spPr>
        <p:txBody>
          <a:bodyPr wrap="square" rtlCol="0">
            <a:spAutoFit/>
          </a:bodyPr>
          <a:lstStyle/>
          <a:p>
            <a:pPr algn="ctr"/>
            <a:r>
              <a:rPr lang="en-US" altLang="zh-TW" sz="3600" b="1" dirty="0" smtClean="0">
                <a:latin typeface="Adobe 黑体 Std R"/>
                <a:ea typeface="Adobe 黑体 Std R"/>
                <a:cs typeface="Adobe 黑体 Std R"/>
              </a:rPr>
              <a:t>Learning and Creativity by Digital </a:t>
            </a:r>
            <a:r>
              <a:rPr lang="en-US" sz="3600" b="1" dirty="0" smtClean="0">
                <a:latin typeface="Adobe 黑体 Std R"/>
                <a:ea typeface="Adobe 黑体 Std R"/>
                <a:cs typeface="Adobe 黑体 Std R"/>
              </a:rPr>
              <a:t>Re-Combination</a:t>
            </a:r>
            <a:endParaRPr lang="en-US" sz="3600" b="1" dirty="0">
              <a:latin typeface="Adobe 黑体 Std R"/>
              <a:ea typeface="Adobe 黑体 Std R"/>
              <a:cs typeface="Adobe 黑体 Std R"/>
            </a:endParaRPr>
          </a:p>
        </p:txBody>
      </p:sp>
      <p:sp>
        <p:nvSpPr>
          <p:cNvPr id="8" name="Date Placeholder 7"/>
          <p:cNvSpPr>
            <a:spLocks noGrp="1"/>
          </p:cNvSpPr>
          <p:nvPr>
            <p:ph type="dt" sz="half" idx="10"/>
          </p:nvPr>
        </p:nvSpPr>
        <p:spPr/>
        <p:txBody>
          <a:bodyPr/>
          <a:lstStyle/>
          <a:p>
            <a:fld id="{ED79D0EF-5B49-447F-9BB7-30CEE9C70472}" type="datetime1">
              <a:rPr lang="en-US" smtClean="0"/>
              <a:t>4/12/14</a:t>
            </a:fld>
            <a:endParaRPr lang="en-US" dirty="0"/>
          </a:p>
        </p:txBody>
      </p:sp>
      <p:sp>
        <p:nvSpPr>
          <p:cNvPr id="9" name="Slide Number Placeholder 8"/>
          <p:cNvSpPr>
            <a:spLocks noGrp="1"/>
          </p:cNvSpPr>
          <p:nvPr>
            <p:ph type="sldNum" sz="quarter" idx="12"/>
          </p:nvPr>
        </p:nvSpPr>
        <p:spPr/>
        <p:txBody>
          <a:bodyPr/>
          <a:lstStyle/>
          <a:p>
            <a:fld id="{713C7D3C-22D2-7449-8935-5F36E8921380}" type="slidenum">
              <a:rPr lang="en-US" smtClean="0"/>
              <a:pPr/>
              <a:t>1</a:t>
            </a:fld>
            <a:endParaRPr lang="en-US" dirty="0"/>
          </a:p>
        </p:txBody>
      </p:sp>
    </p:spTree>
    <p:extLst>
      <p:ext uri="{BB962C8B-B14F-4D97-AF65-F5344CB8AC3E}">
        <p14:creationId xmlns:p14="http://schemas.microsoft.com/office/powerpoint/2010/main" val="32403607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0362" y="3119620"/>
            <a:ext cx="1694457" cy="640405"/>
          </a:xfrm>
          <a:prstGeom prst="rect">
            <a:avLst/>
          </a:prstGeom>
        </p:spPr>
      </p:pic>
      <p:sp>
        <p:nvSpPr>
          <p:cNvPr id="29" name="Oval 28"/>
          <p:cNvSpPr/>
          <p:nvPr/>
        </p:nvSpPr>
        <p:spPr>
          <a:xfrm>
            <a:off x="2426679" y="2005695"/>
            <a:ext cx="4238620" cy="4238620"/>
          </a:xfrm>
          <a:prstGeom prst="ellipse">
            <a:avLst/>
          </a:prstGeom>
          <a:noFill/>
          <a:ln>
            <a:solidFill>
              <a:srgbClr val="00B050"/>
            </a:solidFill>
            <a:prstDash val="lg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b="1" dirty="0">
              <a:solidFill>
                <a:schemeClr val="bg1"/>
              </a:solidFill>
              <a:latin typeface="Rockwell" pitchFamily="18" charset="0"/>
              <a:cs typeface="Helvetica"/>
            </a:endParaRPr>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8389" y="1207642"/>
            <a:ext cx="817924" cy="764759"/>
          </a:xfrm>
          <a:prstGeom prst="rect">
            <a:avLst/>
          </a:prstGeom>
        </p:spPr>
      </p:pic>
      <p:sp>
        <p:nvSpPr>
          <p:cNvPr id="2" name="Title 1"/>
          <p:cNvSpPr>
            <a:spLocks noGrp="1"/>
          </p:cNvSpPr>
          <p:nvPr>
            <p:ph type="title"/>
          </p:nvPr>
        </p:nvSpPr>
        <p:spPr/>
        <p:txBody>
          <a:bodyPr>
            <a:normAutofit fontScale="90000"/>
          </a:bodyPr>
          <a:lstStyle/>
          <a:p>
            <a:r>
              <a:rPr lang="en-US" dirty="0" smtClean="0">
                <a:latin typeface="Rockwell"/>
                <a:cs typeface="Rockwell"/>
              </a:rPr>
              <a:t>Activities within the Framework</a:t>
            </a:r>
            <a:endParaRPr lang="en-US" dirty="0">
              <a:latin typeface="Rockwell"/>
              <a:cs typeface="Rockwell"/>
            </a:endParaRPr>
          </a:p>
        </p:txBody>
      </p:sp>
      <p:sp>
        <p:nvSpPr>
          <p:cNvPr id="7" name="Content Placeholder 2"/>
          <p:cNvSpPr txBox="1">
            <a:spLocks/>
          </p:cNvSpPr>
          <p:nvPr/>
        </p:nvSpPr>
        <p:spPr>
          <a:xfrm>
            <a:off x="15420480" y="3816763"/>
            <a:ext cx="4038600" cy="10740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smtClean="0"/>
              <a:t>Law (Conflict Resolution)</a:t>
            </a:r>
          </a:p>
          <a:p>
            <a:pPr lvl="1"/>
            <a:r>
              <a:rPr lang="en-US" sz="1800" dirty="0" smtClean="0"/>
              <a:t>Evidence Preparation</a:t>
            </a:r>
          </a:p>
          <a:p>
            <a:pPr lvl="1"/>
            <a:r>
              <a:rPr lang="en-US" sz="1800" dirty="0" smtClean="0"/>
              <a:t>Proof of Existence/Work</a:t>
            </a:r>
          </a:p>
        </p:txBody>
      </p:sp>
      <p:sp>
        <p:nvSpPr>
          <p:cNvPr id="12" name="Round Diagonal Corner Rectangle 11"/>
          <p:cNvSpPr/>
          <p:nvPr/>
        </p:nvSpPr>
        <p:spPr>
          <a:xfrm>
            <a:off x="3273852" y="1911089"/>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Market</a:t>
            </a:r>
            <a:endParaRPr lang="en-US" sz="2400" dirty="0">
              <a:latin typeface="Rockwell" pitchFamily="18" charset="0"/>
            </a:endParaRPr>
          </a:p>
        </p:txBody>
      </p:sp>
      <p:sp>
        <p:nvSpPr>
          <p:cNvPr id="14" name="Round Diagonal Corner Rectangle 13"/>
          <p:cNvSpPr/>
          <p:nvPr/>
        </p:nvSpPr>
        <p:spPr>
          <a:xfrm>
            <a:off x="3527847" y="2463159"/>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(Exchange Mechanisms)</a:t>
            </a:r>
            <a:endParaRPr lang="en-US" sz="1400" dirty="0">
              <a:latin typeface="Rockwell" pitchFamily="18" charset="0"/>
            </a:endParaRPr>
          </a:p>
        </p:txBody>
      </p:sp>
      <p:sp>
        <p:nvSpPr>
          <p:cNvPr id="17" name="Round Diagonal Corner Rectangle 16"/>
          <p:cNvSpPr/>
          <p:nvPr/>
        </p:nvSpPr>
        <p:spPr>
          <a:xfrm>
            <a:off x="3326401" y="5358494"/>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Norm</a:t>
            </a:r>
            <a:endParaRPr lang="en-US" sz="2400" dirty="0">
              <a:latin typeface="Rockwell" pitchFamily="18" charset="0"/>
            </a:endParaRPr>
          </a:p>
        </p:txBody>
      </p:sp>
      <p:sp>
        <p:nvSpPr>
          <p:cNvPr id="18" name="Round Diagonal Corner Rectangle 17"/>
          <p:cNvSpPr/>
          <p:nvPr/>
        </p:nvSpPr>
        <p:spPr>
          <a:xfrm>
            <a:off x="3580396" y="5910567"/>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(Culture and Media)</a:t>
            </a:r>
            <a:endParaRPr lang="en-US" sz="1400" dirty="0">
              <a:latin typeface="Rockwell" pitchFamily="18" charset="0"/>
            </a:endParaRPr>
          </a:p>
        </p:txBody>
      </p:sp>
      <p:sp>
        <p:nvSpPr>
          <p:cNvPr id="19" name="Round Diagonal Corner Rectangle 18"/>
          <p:cNvSpPr/>
          <p:nvPr/>
        </p:nvSpPr>
        <p:spPr>
          <a:xfrm>
            <a:off x="5725510" y="3743191"/>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Law</a:t>
            </a:r>
            <a:endParaRPr lang="en-US" sz="2400" dirty="0">
              <a:latin typeface="Rockwell" pitchFamily="18" charset="0"/>
            </a:endParaRPr>
          </a:p>
        </p:txBody>
      </p:sp>
      <p:sp>
        <p:nvSpPr>
          <p:cNvPr id="20" name="Round Diagonal Corner Rectangle 19"/>
          <p:cNvSpPr/>
          <p:nvPr/>
        </p:nvSpPr>
        <p:spPr>
          <a:xfrm>
            <a:off x="5979498" y="4295263"/>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(Conflict Resolution)</a:t>
            </a:r>
            <a:endParaRPr lang="en-US" sz="1400" dirty="0">
              <a:latin typeface="Rockwell" pitchFamily="18" charset="0"/>
            </a:endParaRPr>
          </a:p>
        </p:txBody>
      </p:sp>
      <p:sp>
        <p:nvSpPr>
          <p:cNvPr id="21" name="Round Diagonal Corner Rectangle 20"/>
          <p:cNvSpPr/>
          <p:nvPr/>
        </p:nvSpPr>
        <p:spPr>
          <a:xfrm>
            <a:off x="795939" y="3743191"/>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Architecture</a:t>
            </a:r>
            <a:endParaRPr lang="en-US" sz="2400" dirty="0">
              <a:latin typeface="Rockwell" pitchFamily="18" charset="0"/>
            </a:endParaRPr>
          </a:p>
        </p:txBody>
      </p:sp>
      <p:sp>
        <p:nvSpPr>
          <p:cNvPr id="22" name="Round Diagonal Corner Rectangle 21"/>
          <p:cNvSpPr/>
          <p:nvPr/>
        </p:nvSpPr>
        <p:spPr>
          <a:xfrm>
            <a:off x="1049927" y="4295263"/>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(Technology)</a:t>
            </a:r>
            <a:endParaRPr lang="en-US" sz="1400" dirty="0">
              <a:latin typeface="Rockwell" pitchFamily="18" charset="0"/>
            </a:endParaRPr>
          </a:p>
        </p:txBody>
      </p:sp>
      <p:pic>
        <p:nvPicPr>
          <p:cNvPr id="25" name="图片 2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6969" y="2901824"/>
            <a:ext cx="1409700" cy="709776"/>
          </a:xfrm>
          <a:prstGeom prst="rect">
            <a:avLst/>
          </a:prstGeom>
        </p:spPr>
      </p:pic>
      <p:grpSp>
        <p:nvGrpSpPr>
          <p:cNvPr id="3" name="Group 25"/>
          <p:cNvGrpSpPr/>
          <p:nvPr/>
        </p:nvGrpSpPr>
        <p:grpSpPr>
          <a:xfrm>
            <a:off x="3697400" y="3274496"/>
            <a:ext cx="1697926" cy="1697927"/>
            <a:chOff x="3424661" y="2220239"/>
            <a:chExt cx="2177854" cy="2177854"/>
          </a:xfrm>
        </p:grpSpPr>
        <p:sp>
          <p:nvSpPr>
            <p:cNvPr id="27" name="Oval 26"/>
            <p:cNvSpPr/>
            <p:nvPr/>
          </p:nvSpPr>
          <p:spPr>
            <a:xfrm>
              <a:off x="3424661" y="2220239"/>
              <a:ext cx="2177854" cy="2177854"/>
            </a:xfrm>
            <a:prstGeom prst="ellipse">
              <a:avLst/>
            </a:prstGeom>
            <a:solidFill>
              <a:schemeClr val="tx2"/>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smtClean="0">
                  <a:solidFill>
                    <a:schemeClr val="bg1"/>
                  </a:solidFill>
                  <a:latin typeface="Rockwell" pitchFamily="18" charset="0"/>
                  <a:cs typeface="Helvetica"/>
                </a:rPr>
                <a:t>Crowd Decisions</a:t>
              </a:r>
              <a:endParaRPr lang="en-US" sz="1600" b="1" dirty="0">
                <a:solidFill>
                  <a:schemeClr val="bg1"/>
                </a:solidFill>
                <a:latin typeface="Rockwell" pitchFamily="18" charset="0"/>
                <a:cs typeface="Helvetica"/>
              </a:endParaRPr>
            </a:p>
          </p:txBody>
        </p:sp>
        <p:sp>
          <p:nvSpPr>
            <p:cNvPr id="28" name="Oval 27"/>
            <p:cNvSpPr/>
            <p:nvPr/>
          </p:nvSpPr>
          <p:spPr>
            <a:xfrm>
              <a:off x="3511909" y="2309956"/>
              <a:ext cx="2002398" cy="2002398"/>
            </a:xfrm>
            <a:prstGeom prst="ellipse">
              <a:avLst/>
            </a:prstGeom>
            <a:noFill/>
            <a:ln>
              <a:solidFill>
                <a:srgbClr val="00B050"/>
              </a:solidFill>
              <a:prstDash val="lg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b="1" dirty="0">
                <a:solidFill>
                  <a:schemeClr val="bg1"/>
                </a:solidFill>
                <a:latin typeface="Rockwell" pitchFamily="18" charset="0"/>
                <a:cs typeface="Helvetica"/>
              </a:endParaRPr>
            </a:p>
          </p:txBody>
        </p:sp>
      </p:grpSp>
      <p:pic>
        <p:nvPicPr>
          <p:cNvPr id="31" name="图片 3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48389" y="6446136"/>
            <a:ext cx="1094828" cy="411864"/>
          </a:xfrm>
          <a:prstGeom prst="rect">
            <a:avLst/>
          </a:prstGeom>
        </p:spPr>
      </p:pic>
      <p:pic>
        <p:nvPicPr>
          <p:cNvPr id="36" name="图片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97129" y="6077717"/>
            <a:ext cx="883279" cy="780283"/>
          </a:xfrm>
          <a:prstGeom prst="rect">
            <a:avLst/>
          </a:prstGeom>
        </p:spPr>
      </p:pic>
      <p:pic>
        <p:nvPicPr>
          <p:cNvPr id="39" name="图片 3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6981" y="4748306"/>
            <a:ext cx="1440793" cy="495633"/>
          </a:xfrm>
          <a:prstGeom prst="rect">
            <a:avLst/>
          </a:prstGeom>
        </p:spPr>
      </p:pic>
      <p:pic>
        <p:nvPicPr>
          <p:cNvPr id="41" name="图片 36"/>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rcRect/>
          <a:stretch/>
        </p:blipFill>
        <p:spPr>
          <a:xfrm>
            <a:off x="6665299" y="6068387"/>
            <a:ext cx="970962" cy="737096"/>
          </a:xfrm>
          <a:prstGeom prst="rect">
            <a:avLst/>
          </a:prstGeom>
        </p:spPr>
      </p:pic>
      <p:pic>
        <p:nvPicPr>
          <p:cNvPr id="42" name="图片 34"/>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847572" y="5827331"/>
            <a:ext cx="792789" cy="1015972"/>
          </a:xfrm>
          <a:prstGeom prst="rect">
            <a:avLst/>
          </a:prstGeom>
        </p:spPr>
      </p:pic>
      <p:sp>
        <p:nvSpPr>
          <p:cNvPr id="30" name="Date Placeholder 29"/>
          <p:cNvSpPr>
            <a:spLocks noGrp="1"/>
          </p:cNvSpPr>
          <p:nvPr>
            <p:ph type="dt" sz="half" idx="10"/>
          </p:nvPr>
        </p:nvSpPr>
        <p:spPr/>
        <p:txBody>
          <a:bodyPr/>
          <a:lstStyle/>
          <a:p>
            <a:fld id="{EE9104DD-2D01-499D-A982-EFB77CA7E246}" type="datetime1">
              <a:rPr lang="en-US" smtClean="0"/>
              <a:t>4/12/14</a:t>
            </a:fld>
            <a:endParaRPr lang="en-US" dirty="0"/>
          </a:p>
        </p:txBody>
      </p:sp>
      <p:sp>
        <p:nvSpPr>
          <p:cNvPr id="32" name="Slide Number Placeholder 31"/>
          <p:cNvSpPr>
            <a:spLocks noGrp="1"/>
          </p:cNvSpPr>
          <p:nvPr>
            <p:ph type="sldNum" sz="quarter" idx="12"/>
          </p:nvPr>
        </p:nvSpPr>
        <p:spPr/>
        <p:txBody>
          <a:bodyPr/>
          <a:lstStyle/>
          <a:p>
            <a:fld id="{713C7D3C-22D2-7449-8935-5F36E8921380}" type="slidenum">
              <a:rPr lang="en-US" smtClean="0"/>
              <a:pPr/>
              <a:t>10</a:t>
            </a:fld>
            <a:endParaRPr lang="en-US" dirty="0"/>
          </a:p>
        </p:txBody>
      </p:sp>
    </p:spTree>
    <p:extLst>
      <p:ext uri="{BB962C8B-B14F-4D97-AF65-F5344CB8AC3E}">
        <p14:creationId xmlns:p14="http://schemas.microsoft.com/office/powerpoint/2010/main" val="38302868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9040" y="1306661"/>
            <a:ext cx="8783832" cy="5354187"/>
          </a:xfrm>
          <a:prstGeom prst="rect">
            <a:avLst/>
          </a:prstGeom>
        </p:spPr>
      </p:pic>
      <p:sp>
        <p:nvSpPr>
          <p:cNvPr id="2" name="TextBox 1"/>
          <p:cNvSpPr txBox="1"/>
          <p:nvPr/>
        </p:nvSpPr>
        <p:spPr>
          <a:xfrm>
            <a:off x="5071903" y="1617693"/>
            <a:ext cx="1467068" cy="400110"/>
          </a:xfrm>
          <a:prstGeom prst="rect">
            <a:avLst/>
          </a:prstGeom>
          <a:noFill/>
        </p:spPr>
        <p:txBody>
          <a:bodyPr wrap="none" rtlCol="0">
            <a:spAutoFit/>
          </a:bodyPr>
          <a:lstStyle/>
          <a:p>
            <a:r>
              <a:rPr lang="zh-CN" altLang="en-US" sz="2000" dirty="0" smtClean="0">
                <a:solidFill>
                  <a:srgbClr val="FF0000"/>
                </a:solidFill>
                <a:latin typeface="华文黑体"/>
                <a:ea typeface="华文黑体"/>
                <a:cs typeface="华文黑体"/>
              </a:rPr>
              <a:t>任务执行方</a:t>
            </a:r>
            <a:endParaRPr lang="en-US" sz="2000" dirty="0">
              <a:solidFill>
                <a:srgbClr val="FF0000"/>
              </a:solidFill>
              <a:latin typeface="华文黑体"/>
              <a:ea typeface="华文黑体"/>
              <a:cs typeface="华文黑体"/>
            </a:endParaRPr>
          </a:p>
        </p:txBody>
      </p:sp>
      <p:sp>
        <p:nvSpPr>
          <p:cNvPr id="4" name="TextBox 3"/>
          <p:cNvSpPr txBox="1"/>
          <p:nvPr/>
        </p:nvSpPr>
        <p:spPr>
          <a:xfrm>
            <a:off x="251022" y="4105117"/>
            <a:ext cx="488279" cy="1938992"/>
          </a:xfrm>
          <a:prstGeom prst="rect">
            <a:avLst/>
          </a:prstGeom>
          <a:noFill/>
        </p:spPr>
        <p:txBody>
          <a:bodyPr wrap="square" rtlCol="0">
            <a:spAutoFit/>
          </a:bodyPr>
          <a:lstStyle/>
          <a:p>
            <a:pPr algn="ctr"/>
            <a:r>
              <a:rPr lang="zh-CN" altLang="en-US" sz="2400" dirty="0" smtClean="0">
                <a:solidFill>
                  <a:srgbClr val="FF0000"/>
                </a:solidFill>
                <a:latin typeface="华文细黑"/>
                <a:ea typeface="华文细黑"/>
                <a:cs typeface="华文细黑"/>
              </a:rPr>
              <a:t>挑战设计方</a:t>
            </a:r>
            <a:endParaRPr lang="en-US" sz="2400" dirty="0">
              <a:solidFill>
                <a:srgbClr val="FF0000"/>
              </a:solidFill>
              <a:latin typeface="华文细黑"/>
              <a:ea typeface="华文细黑"/>
              <a:cs typeface="华文细黑"/>
            </a:endParaRPr>
          </a:p>
        </p:txBody>
      </p:sp>
      <p:sp>
        <p:nvSpPr>
          <p:cNvPr id="5" name="Title 1"/>
          <p:cNvSpPr>
            <a:spLocks noGrp="1"/>
          </p:cNvSpPr>
          <p:nvPr>
            <p:ph type="title"/>
          </p:nvPr>
        </p:nvSpPr>
        <p:spPr>
          <a:xfrm>
            <a:off x="457200" y="274639"/>
            <a:ext cx="8229600" cy="1143000"/>
          </a:xfrm>
        </p:spPr>
        <p:txBody>
          <a:bodyPr/>
          <a:lstStyle/>
          <a:p>
            <a:r>
              <a:rPr lang="zh-CN" altLang="en-US" dirty="0" smtClean="0">
                <a:latin typeface="Rockwell"/>
                <a:cs typeface="Rockwell"/>
              </a:rPr>
              <a:t>极限学习的过程架构</a:t>
            </a:r>
            <a:endParaRPr lang="en-US" dirty="0">
              <a:latin typeface="Rockwell"/>
              <a:cs typeface="Rockwell"/>
            </a:endParaRPr>
          </a:p>
        </p:txBody>
      </p:sp>
      <p:sp>
        <p:nvSpPr>
          <p:cNvPr id="6" name="Slide Number Placeholder 5"/>
          <p:cNvSpPr>
            <a:spLocks noGrp="1"/>
          </p:cNvSpPr>
          <p:nvPr>
            <p:ph type="sldNum" sz="quarter" idx="10"/>
          </p:nvPr>
        </p:nvSpPr>
        <p:spPr/>
        <p:txBody>
          <a:bodyPr/>
          <a:lstStyle/>
          <a:p>
            <a:fld id="{27F99DAE-D09D-574E-919D-0E3961829B99}" type="slidenum">
              <a:rPr lang="en-US" altLang="en-US" smtClean="0"/>
              <a:pPr/>
              <a:t>11</a:t>
            </a:fld>
            <a:endParaRPr lang="en-US" sz="1800" dirty="0">
              <a:solidFill>
                <a:schemeClr val="tx1"/>
              </a:solidFill>
            </a:endParaRPr>
          </a:p>
        </p:txBody>
      </p:sp>
    </p:spTree>
    <p:extLst>
      <p:ext uri="{BB962C8B-B14F-4D97-AF65-F5344CB8AC3E}">
        <p14:creationId xmlns:p14="http://schemas.microsoft.com/office/powerpoint/2010/main" val="16145221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7305769" y="2190477"/>
            <a:ext cx="1645018" cy="1134784"/>
            <a:chOff x="405684" y="1039927"/>
            <a:chExt cx="1645018" cy="929388"/>
          </a:xfrm>
          <a:solidFill>
            <a:srgbClr val="00B050"/>
          </a:solidFill>
        </p:grpSpPr>
        <p:sp>
          <p:nvSpPr>
            <p:cNvPr id="76" name="Round Diagonal Corner Rectangle 75"/>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产品展示</a:t>
              </a:r>
              <a:endParaRPr lang="en-US" sz="1100" dirty="0">
                <a:solidFill>
                  <a:prstClr val="white"/>
                </a:solidFill>
                <a:latin typeface="华文黑体"/>
                <a:ea typeface="华文黑体"/>
                <a:cs typeface="华文黑体"/>
              </a:endParaRPr>
            </a:p>
          </p:txBody>
        </p:sp>
        <p:sp>
          <p:nvSpPr>
            <p:cNvPr id="77" name="Round Diagonal Corner Rectangle 76"/>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网络发布平台</a:t>
              </a:r>
              <a:endParaRPr lang="en-US" sz="1100" dirty="0">
                <a:solidFill>
                  <a:prstClr val="white"/>
                </a:solidFill>
                <a:latin typeface="华文黑体"/>
                <a:ea typeface="华文黑体"/>
                <a:cs typeface="华文黑体"/>
              </a:endParaRPr>
            </a:p>
          </p:txBody>
        </p:sp>
        <p:sp>
          <p:nvSpPr>
            <p:cNvPr id="78" name="Round Diagonal Corner Rectangle 77"/>
            <p:cNvSpPr/>
            <p:nvPr/>
          </p:nvSpPr>
          <p:spPr>
            <a:xfrm>
              <a:off x="405684" y="165951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媒体发布会议</a:t>
              </a:r>
              <a:endParaRPr lang="en-US" sz="1100" dirty="0">
                <a:solidFill>
                  <a:prstClr val="white"/>
                </a:solidFill>
                <a:latin typeface="华文黑体"/>
                <a:ea typeface="华文黑体"/>
                <a:cs typeface="华文黑体"/>
              </a:endParaRPr>
            </a:p>
          </p:txBody>
        </p:sp>
      </p:grpSp>
      <p:grpSp>
        <p:nvGrpSpPr>
          <p:cNvPr id="66" name="Group 65"/>
          <p:cNvGrpSpPr/>
          <p:nvPr/>
        </p:nvGrpSpPr>
        <p:grpSpPr>
          <a:xfrm>
            <a:off x="5480981" y="2912809"/>
            <a:ext cx="1645018" cy="2309995"/>
            <a:chOff x="405684" y="1039927"/>
            <a:chExt cx="1645018" cy="1891886"/>
          </a:xfrm>
          <a:solidFill>
            <a:schemeClr val="tx2"/>
          </a:solidFill>
        </p:grpSpPr>
        <p:sp>
          <p:nvSpPr>
            <p:cNvPr id="67" name="Round Diagonal Corner Rectangle 66"/>
            <p:cNvSpPr/>
            <p:nvPr/>
          </p:nvSpPr>
          <p:spPr>
            <a:xfrm>
              <a:off x="405685" y="1039927"/>
              <a:ext cx="1645017" cy="661101"/>
            </a:xfrm>
            <a:prstGeom prst="round2DiagRect">
              <a:avLst>
                <a:gd name="adj1" fmla="val 19783"/>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建模工具</a:t>
              </a:r>
              <a:r>
                <a:rPr lang="en-US" sz="1100" dirty="0" smtClean="0">
                  <a:solidFill>
                    <a:prstClr val="white"/>
                  </a:solidFill>
                  <a:latin typeface="华文黑体"/>
                  <a:ea typeface="华文黑体"/>
                  <a:cs typeface="华文黑体"/>
                </a:rPr>
                <a:t>(</a:t>
              </a:r>
              <a:r>
                <a:rPr lang="zh-CN" altLang="en-US" sz="1100" dirty="0" smtClean="0">
                  <a:solidFill>
                    <a:prstClr val="white"/>
                  </a:solidFill>
                  <a:latin typeface="华文黑体"/>
                  <a:ea typeface="华文黑体"/>
                  <a:cs typeface="华文黑体"/>
                </a:rPr>
                <a:t>编程语言</a:t>
              </a:r>
              <a:r>
                <a:rPr lang="en-US" sz="1100" dirty="0" smtClean="0">
                  <a:solidFill>
                    <a:prstClr val="white"/>
                  </a:solidFill>
                  <a:latin typeface="华文黑体"/>
                  <a:ea typeface="华文黑体"/>
                  <a:cs typeface="华文黑体"/>
                </a:rPr>
                <a:t>, </a:t>
              </a:r>
              <a:r>
                <a:rPr lang="zh-CN" altLang="en-US" sz="1100" dirty="0" smtClean="0">
                  <a:solidFill>
                    <a:prstClr val="white"/>
                  </a:solidFill>
                  <a:latin typeface="华文黑体"/>
                  <a:ea typeface="华文黑体"/>
                  <a:cs typeface="华文黑体"/>
                </a:rPr>
                <a:t>仿真、渲染工具</a:t>
              </a:r>
              <a:r>
                <a:rPr lang="en-US" sz="1100" dirty="0" smtClean="0">
                  <a:solidFill>
                    <a:prstClr val="white"/>
                  </a:solidFill>
                  <a:latin typeface="华文黑体"/>
                  <a:ea typeface="华文黑体"/>
                  <a:cs typeface="华文黑体"/>
                </a:rPr>
                <a:t>)</a:t>
              </a:r>
              <a:endParaRPr lang="en-US" sz="1100" dirty="0">
                <a:solidFill>
                  <a:prstClr val="white"/>
                </a:solidFill>
                <a:latin typeface="华文黑体"/>
                <a:ea typeface="华文黑体"/>
                <a:cs typeface="华文黑体"/>
              </a:endParaRPr>
            </a:p>
          </p:txBody>
        </p:sp>
        <p:sp>
          <p:nvSpPr>
            <p:cNvPr id="71" name="Round Diagonal Corner Rectangle 70"/>
            <p:cNvSpPr/>
            <p:nvPr/>
          </p:nvSpPr>
          <p:spPr>
            <a:xfrm>
              <a:off x="405684" y="1701028"/>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雏形组装</a:t>
              </a:r>
              <a:r>
                <a:rPr lang="en-US" sz="1100" dirty="0" smtClean="0">
                  <a:solidFill>
                    <a:prstClr val="white"/>
                  </a:solidFill>
                  <a:latin typeface="华文黑体"/>
                  <a:ea typeface="华文黑体"/>
                  <a:cs typeface="华文黑体"/>
                </a:rPr>
                <a:t>(</a:t>
              </a:r>
              <a:r>
                <a:rPr lang="en-US" sz="1100" dirty="0">
                  <a:solidFill>
                    <a:prstClr val="white"/>
                  </a:solidFill>
                  <a:latin typeface="华文黑体"/>
                  <a:ea typeface="华文黑体"/>
                  <a:cs typeface="华文黑体"/>
                </a:rPr>
                <a:t>Lego, Makeblock)</a:t>
              </a:r>
            </a:p>
          </p:txBody>
        </p:sp>
        <p:sp>
          <p:nvSpPr>
            <p:cNvPr id="72" name="Round Diagonal Corner Rectangle 71"/>
            <p:cNvSpPr/>
            <p:nvPr/>
          </p:nvSpPr>
          <p:spPr>
            <a:xfrm>
              <a:off x="405684" y="262201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集成工具</a:t>
              </a:r>
              <a:r>
                <a:rPr lang="en-US" sz="1100" dirty="0" smtClean="0">
                  <a:solidFill>
                    <a:prstClr val="white"/>
                  </a:solidFill>
                  <a:latin typeface="华文黑体"/>
                  <a:ea typeface="华文黑体"/>
                  <a:cs typeface="华文黑体"/>
                </a:rPr>
                <a:t>(</a:t>
              </a:r>
              <a:r>
                <a:rPr lang="en-US" sz="1100" dirty="0">
                  <a:solidFill>
                    <a:prstClr val="white"/>
                  </a:solidFill>
                  <a:latin typeface="华文黑体"/>
                  <a:ea typeface="华文黑体"/>
                  <a:cs typeface="华文黑体"/>
                </a:rPr>
                <a:t>Gitbook)</a:t>
              </a:r>
            </a:p>
          </p:txBody>
        </p:sp>
        <p:sp>
          <p:nvSpPr>
            <p:cNvPr id="73" name="Round Diagonal Corner Rectangle 72"/>
            <p:cNvSpPr/>
            <p:nvPr/>
          </p:nvSpPr>
          <p:spPr>
            <a:xfrm>
              <a:off x="405684" y="2002425"/>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计算资源</a:t>
              </a:r>
              <a:endParaRPr lang="en-US" sz="1100" dirty="0">
                <a:solidFill>
                  <a:prstClr val="white"/>
                </a:solidFill>
                <a:latin typeface="华文黑体"/>
                <a:ea typeface="华文黑体"/>
                <a:cs typeface="华文黑体"/>
              </a:endParaRPr>
            </a:p>
          </p:txBody>
        </p:sp>
        <p:sp>
          <p:nvSpPr>
            <p:cNvPr id="74" name="Round Diagonal Corner Rectangle 73"/>
            <p:cNvSpPr/>
            <p:nvPr/>
          </p:nvSpPr>
          <p:spPr>
            <a:xfrm>
              <a:off x="405684" y="2312221"/>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测试仪器</a:t>
              </a:r>
              <a:endParaRPr lang="en-US" sz="1100" dirty="0">
                <a:solidFill>
                  <a:prstClr val="white"/>
                </a:solidFill>
                <a:latin typeface="华文黑体"/>
                <a:ea typeface="华文黑体"/>
                <a:cs typeface="华文黑体"/>
              </a:endParaRPr>
            </a:p>
          </p:txBody>
        </p:sp>
      </p:grpSp>
      <p:grpSp>
        <p:nvGrpSpPr>
          <p:cNvPr id="50" name="Group 49"/>
          <p:cNvGrpSpPr/>
          <p:nvPr/>
        </p:nvGrpSpPr>
        <p:grpSpPr>
          <a:xfrm>
            <a:off x="3713378" y="3686756"/>
            <a:ext cx="1645018" cy="1022560"/>
            <a:chOff x="405684" y="1039927"/>
            <a:chExt cx="1645018" cy="860815"/>
          </a:xfrm>
          <a:solidFill>
            <a:schemeClr val="tx2"/>
          </a:solidFill>
        </p:grpSpPr>
        <p:sp>
          <p:nvSpPr>
            <p:cNvPr id="51" name="Round Diagonal Corner Rectangle 50"/>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内容分享工具</a:t>
              </a:r>
              <a:r>
                <a:rPr lang="en-US" sz="1100" dirty="0" smtClean="0">
                  <a:solidFill>
                    <a:prstClr val="white"/>
                  </a:solidFill>
                  <a:latin typeface="华文黑体"/>
                  <a:ea typeface="华文黑体"/>
                  <a:cs typeface="华文黑体"/>
                </a:rPr>
                <a:t> (Git</a:t>
              </a:r>
              <a:r>
                <a:rPr lang="en-US" sz="1100" dirty="0">
                  <a:solidFill>
                    <a:prstClr val="white"/>
                  </a:solidFill>
                  <a:latin typeface="华文黑体"/>
                  <a:ea typeface="华文黑体"/>
                  <a:cs typeface="华文黑体"/>
                </a:rPr>
                <a:t>)</a:t>
              </a:r>
            </a:p>
          </p:txBody>
        </p:sp>
        <p:sp>
          <p:nvSpPr>
            <p:cNvPr id="52" name="Round Diagonal Corner Rectangle 51"/>
            <p:cNvSpPr/>
            <p:nvPr/>
          </p:nvSpPr>
          <p:spPr>
            <a:xfrm>
              <a:off x="405684" y="1349723"/>
              <a:ext cx="1645017" cy="551019"/>
            </a:xfrm>
            <a:prstGeom prst="round2DiagRect">
              <a:avLst>
                <a:gd name="adj1" fmla="val 23224"/>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数据采集工具</a:t>
              </a:r>
              <a:r>
                <a:rPr lang="en-US" sz="1100" dirty="0" smtClean="0">
                  <a:solidFill>
                    <a:prstClr val="white"/>
                  </a:solidFill>
                  <a:latin typeface="华文黑体"/>
                  <a:ea typeface="华文黑体"/>
                  <a:cs typeface="华文黑体"/>
                </a:rPr>
                <a:t> (</a:t>
              </a:r>
              <a:r>
                <a:rPr lang="zh-CN" altLang="en-US" sz="1100" dirty="0" smtClean="0">
                  <a:solidFill>
                    <a:prstClr val="white"/>
                  </a:solidFill>
                  <a:latin typeface="华文黑体"/>
                  <a:ea typeface="华文黑体"/>
                  <a:cs typeface="华文黑体"/>
                </a:rPr>
                <a:t>相机</a:t>
              </a:r>
              <a:r>
                <a:rPr lang="en-US" sz="1100" dirty="0" smtClean="0">
                  <a:solidFill>
                    <a:prstClr val="white"/>
                  </a:solidFill>
                  <a:latin typeface="华文黑体"/>
                  <a:ea typeface="华文黑体"/>
                  <a:cs typeface="华文黑体"/>
                </a:rPr>
                <a:t>, </a:t>
              </a:r>
              <a:r>
                <a:rPr lang="zh-CN" altLang="en-US" sz="1100" dirty="0" smtClean="0">
                  <a:solidFill>
                    <a:prstClr val="white"/>
                  </a:solidFill>
                  <a:latin typeface="华文黑体"/>
                  <a:ea typeface="华文黑体"/>
                  <a:cs typeface="华文黑体"/>
                </a:rPr>
                <a:t>麦克风</a:t>
              </a:r>
              <a:r>
                <a:rPr lang="en-US" sz="1100" dirty="0" smtClean="0">
                  <a:solidFill>
                    <a:prstClr val="white"/>
                  </a:solidFill>
                  <a:latin typeface="华文黑体"/>
                  <a:ea typeface="华文黑体"/>
                  <a:cs typeface="华文黑体"/>
                </a:rPr>
                <a:t>,</a:t>
              </a:r>
              <a:endParaRPr lang="en-US" sz="1100" dirty="0">
                <a:solidFill>
                  <a:prstClr val="white"/>
                </a:solidFill>
                <a:latin typeface="华文黑体"/>
                <a:ea typeface="华文黑体"/>
                <a:cs typeface="华文黑体"/>
              </a:endParaRPr>
            </a:p>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传感器</a:t>
              </a:r>
              <a:r>
                <a:rPr lang="en-US" sz="1100" dirty="0" smtClean="0">
                  <a:solidFill>
                    <a:prstClr val="white"/>
                  </a:solidFill>
                  <a:latin typeface="华文黑体"/>
                  <a:ea typeface="华文黑体"/>
                  <a:cs typeface="华文黑体"/>
                </a:rPr>
                <a:t>)</a:t>
              </a:r>
              <a:endParaRPr lang="en-US" sz="1100" dirty="0">
                <a:solidFill>
                  <a:prstClr val="white"/>
                </a:solidFill>
                <a:latin typeface="华文黑体"/>
                <a:ea typeface="华文黑体"/>
                <a:cs typeface="华文黑体"/>
              </a:endParaRPr>
            </a:p>
          </p:txBody>
        </p:sp>
      </p:grpSp>
      <p:grpSp>
        <p:nvGrpSpPr>
          <p:cNvPr id="46" name="Group 45"/>
          <p:cNvGrpSpPr/>
          <p:nvPr/>
        </p:nvGrpSpPr>
        <p:grpSpPr>
          <a:xfrm>
            <a:off x="1949990" y="4432963"/>
            <a:ext cx="1645018" cy="736012"/>
            <a:chOff x="405684" y="1039927"/>
            <a:chExt cx="1645018" cy="619592"/>
          </a:xfrm>
          <a:solidFill>
            <a:schemeClr val="tx2"/>
          </a:solidFill>
        </p:grpSpPr>
        <p:sp>
          <p:nvSpPr>
            <p:cNvPr id="47" name="Round Diagonal Corner Rectangle 46"/>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故事板</a:t>
              </a:r>
              <a:r>
                <a:rPr lang="en-US" sz="1100" dirty="0" smtClean="0">
                  <a:solidFill>
                    <a:prstClr val="white"/>
                  </a:solidFill>
                  <a:latin typeface="华文黑体"/>
                  <a:ea typeface="华文黑体"/>
                  <a:cs typeface="华文黑体"/>
                </a:rPr>
                <a:t>(</a:t>
              </a:r>
              <a:r>
                <a:rPr lang="en-US" sz="1100" dirty="0">
                  <a:solidFill>
                    <a:prstClr val="white"/>
                  </a:solidFill>
                  <a:latin typeface="华文黑体"/>
                  <a:ea typeface="华文黑体"/>
                  <a:cs typeface="华文黑体"/>
                </a:rPr>
                <a:t>PowerPoint)</a:t>
              </a:r>
            </a:p>
          </p:txBody>
        </p:sp>
        <p:sp>
          <p:nvSpPr>
            <p:cNvPr id="48" name="Round Diagonal Corner Rectangle 47"/>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时间表</a:t>
              </a:r>
              <a:r>
                <a:rPr lang="en-US" sz="1100" dirty="0" smtClean="0">
                  <a:solidFill>
                    <a:prstClr val="white"/>
                  </a:solidFill>
                  <a:latin typeface="华文黑体"/>
                  <a:ea typeface="华文黑体"/>
                  <a:cs typeface="华文黑体"/>
                </a:rPr>
                <a:t> </a:t>
              </a:r>
              <a:r>
                <a:rPr lang="en-US" sz="1100" dirty="0">
                  <a:solidFill>
                    <a:prstClr val="white"/>
                  </a:solidFill>
                  <a:latin typeface="华文黑体"/>
                  <a:ea typeface="华文黑体"/>
                  <a:cs typeface="华文黑体"/>
                </a:rPr>
                <a:t>(SmartSheet)</a:t>
              </a:r>
            </a:p>
          </p:txBody>
        </p:sp>
      </p:grpSp>
      <p:grpSp>
        <p:nvGrpSpPr>
          <p:cNvPr id="43" name="Group 42"/>
          <p:cNvGrpSpPr/>
          <p:nvPr/>
        </p:nvGrpSpPr>
        <p:grpSpPr>
          <a:xfrm>
            <a:off x="255177" y="5179559"/>
            <a:ext cx="1645018" cy="1134784"/>
            <a:chOff x="405684" y="1039927"/>
            <a:chExt cx="1645018" cy="929388"/>
          </a:xfrm>
          <a:solidFill>
            <a:schemeClr val="tx2"/>
          </a:solidFill>
        </p:grpSpPr>
        <p:sp>
          <p:nvSpPr>
            <p:cNvPr id="40" name="Round Diagonal Corner Rectangle 39"/>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100" dirty="0" smtClean="0">
                  <a:solidFill>
                    <a:prstClr val="white"/>
                  </a:solidFill>
                  <a:latin typeface="华文黑体"/>
                  <a:ea typeface="华文黑体"/>
                  <a:cs typeface="华文黑体"/>
                </a:rPr>
                <a:t>635 </a:t>
              </a:r>
              <a:r>
                <a:rPr lang="zh-CN" altLang="en-US" sz="1100" dirty="0" smtClean="0">
                  <a:solidFill>
                    <a:prstClr val="white"/>
                  </a:solidFill>
                  <a:latin typeface="华文黑体"/>
                  <a:ea typeface="华文黑体"/>
                  <a:cs typeface="华文黑体"/>
                </a:rPr>
                <a:t>方法</a:t>
              </a:r>
              <a:endParaRPr lang="en-US" sz="1100" dirty="0">
                <a:solidFill>
                  <a:prstClr val="white"/>
                </a:solidFill>
                <a:latin typeface="华文黑体"/>
                <a:ea typeface="华文黑体"/>
                <a:cs typeface="华文黑体"/>
              </a:endParaRPr>
            </a:p>
          </p:txBody>
        </p:sp>
        <p:sp>
          <p:nvSpPr>
            <p:cNvPr id="41" name="Round Diagonal Corner Rectangle 40"/>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项目使命</a:t>
              </a:r>
              <a:endParaRPr lang="en-US" sz="1100" dirty="0">
                <a:solidFill>
                  <a:prstClr val="white"/>
                </a:solidFill>
                <a:latin typeface="华文黑体"/>
                <a:ea typeface="华文黑体"/>
                <a:cs typeface="华文黑体"/>
              </a:endParaRPr>
            </a:p>
          </p:txBody>
        </p:sp>
        <p:sp>
          <p:nvSpPr>
            <p:cNvPr id="42" name="Round Diagonal Corner Rectangle 41"/>
            <p:cNvSpPr/>
            <p:nvPr/>
          </p:nvSpPr>
          <p:spPr>
            <a:xfrm>
              <a:off x="405684" y="165951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层次化任务协议</a:t>
              </a:r>
              <a:r>
                <a:rPr lang="en-US" sz="1100" dirty="0" smtClean="0">
                  <a:solidFill>
                    <a:prstClr val="white"/>
                  </a:solidFill>
                  <a:latin typeface="华文黑体"/>
                  <a:ea typeface="华文黑体"/>
                  <a:cs typeface="华文黑体"/>
                </a:rPr>
                <a:t> (XMind)</a:t>
              </a:r>
              <a:endParaRPr lang="en-US" sz="1100" dirty="0">
                <a:solidFill>
                  <a:prstClr val="white"/>
                </a:solidFill>
                <a:latin typeface="华文黑体"/>
                <a:ea typeface="华文黑体"/>
                <a:cs typeface="华文黑体"/>
              </a:endParaRPr>
            </a:p>
          </p:txBody>
        </p:sp>
      </p:grpSp>
      <p:sp>
        <p:nvSpPr>
          <p:cNvPr id="27" name="Freeform 26"/>
          <p:cNvSpPr/>
          <p:nvPr/>
        </p:nvSpPr>
        <p:spPr>
          <a:xfrm>
            <a:off x="351773" y="4850832"/>
            <a:ext cx="328247" cy="1602029"/>
          </a:xfrm>
          <a:custGeom>
            <a:avLst/>
            <a:gdLst>
              <a:gd name="connsiteX0" fmla="*/ 0 w 1076325"/>
              <a:gd name="connsiteY0" fmla="*/ 3171825 h 3171825"/>
              <a:gd name="connsiteX1" fmla="*/ 0 w 1076325"/>
              <a:gd name="connsiteY1" fmla="*/ 990600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990600"/>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grpSp>
        <p:nvGrpSpPr>
          <p:cNvPr id="83" name="Group 82"/>
          <p:cNvGrpSpPr/>
          <p:nvPr/>
        </p:nvGrpSpPr>
        <p:grpSpPr>
          <a:xfrm>
            <a:off x="352425" y="5945451"/>
            <a:ext cx="8598362" cy="577980"/>
            <a:chOff x="352425" y="5945449"/>
            <a:chExt cx="8598362" cy="577980"/>
          </a:xfrm>
        </p:grpSpPr>
        <p:sp>
          <p:nvSpPr>
            <p:cNvPr id="9" name="Rectangle 8"/>
            <p:cNvSpPr/>
            <p:nvPr/>
          </p:nvSpPr>
          <p:spPr>
            <a:xfrm>
              <a:off x="352425" y="6459209"/>
              <a:ext cx="8598360"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10" name="Rectangle 9"/>
            <p:cNvSpPr/>
            <p:nvPr/>
          </p:nvSpPr>
          <p:spPr>
            <a:xfrm>
              <a:off x="2032908" y="6330769"/>
              <a:ext cx="691787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11" name="Rectangle 10"/>
            <p:cNvSpPr/>
            <p:nvPr/>
          </p:nvSpPr>
          <p:spPr>
            <a:xfrm>
              <a:off x="3782858" y="6202329"/>
              <a:ext cx="516792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12" name="Rectangle 11"/>
            <p:cNvSpPr/>
            <p:nvPr/>
          </p:nvSpPr>
          <p:spPr>
            <a:xfrm>
              <a:off x="5544034" y="6073889"/>
              <a:ext cx="3406753"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13" name="Rectangle 12"/>
            <p:cNvSpPr/>
            <p:nvPr/>
          </p:nvSpPr>
          <p:spPr>
            <a:xfrm>
              <a:off x="7353300" y="5945449"/>
              <a:ext cx="159748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grpSp>
      <p:sp>
        <p:nvSpPr>
          <p:cNvPr id="28" name="Freeform 27"/>
          <p:cNvSpPr/>
          <p:nvPr/>
        </p:nvSpPr>
        <p:spPr>
          <a:xfrm>
            <a:off x="2032908" y="4105994"/>
            <a:ext cx="280696" cy="2224783"/>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0 w 1076325"/>
              <a:gd name="connsiteY1" fmla="*/ 755221 h 3171825"/>
              <a:gd name="connsiteX2" fmla="*/ 1076325 w 1076325"/>
              <a:gd name="connsiteY2" fmla="*/ 0 h 3171825"/>
              <a:gd name="connsiteX0" fmla="*/ 0 w 1076325"/>
              <a:gd name="connsiteY0" fmla="*/ 3171825 h 3171825"/>
              <a:gd name="connsiteX1" fmla="*/ 0 w 1076325"/>
              <a:gd name="connsiteY1" fmla="*/ 610372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610372"/>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grpSp>
        <p:nvGrpSpPr>
          <p:cNvPr id="53" name="Group 52"/>
          <p:cNvGrpSpPr/>
          <p:nvPr/>
        </p:nvGrpSpPr>
        <p:grpSpPr>
          <a:xfrm>
            <a:off x="1871346" y="2526065"/>
            <a:ext cx="1818258" cy="1818259"/>
            <a:chOff x="1820292" y="2428401"/>
            <a:chExt cx="1818258" cy="1818258"/>
          </a:xfrm>
        </p:grpSpPr>
        <p:sp>
          <p:nvSpPr>
            <p:cNvPr id="29" name="Oval 28"/>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3200" dirty="0" smtClean="0">
                  <a:solidFill>
                    <a:prstClr val="white"/>
                  </a:solidFill>
                  <a:latin typeface="华文黑体"/>
                  <a:ea typeface="华文黑体"/>
                  <a:cs typeface="华文黑体"/>
                </a:rPr>
                <a:t>规划管理</a:t>
              </a:r>
              <a:endParaRPr lang="en-US" sz="3200" dirty="0">
                <a:solidFill>
                  <a:prstClr val="white"/>
                </a:solidFill>
                <a:latin typeface="华文黑体"/>
                <a:ea typeface="华文黑体"/>
                <a:cs typeface="华文黑体"/>
              </a:endParaRPr>
            </a:p>
          </p:txBody>
        </p:sp>
        <p:sp>
          <p:nvSpPr>
            <p:cNvPr id="30" name="Oval 29"/>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sp>
        <p:nvSpPr>
          <p:cNvPr id="31" name="Freeform 30"/>
          <p:cNvSpPr/>
          <p:nvPr/>
        </p:nvSpPr>
        <p:spPr>
          <a:xfrm>
            <a:off x="3782859" y="3327046"/>
            <a:ext cx="282930" cy="2894641"/>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72652 w 1076325"/>
              <a:gd name="connsiteY0" fmla="*/ 4854384 h 4854384"/>
              <a:gd name="connsiteX1" fmla="*/ 0 w 1076325"/>
              <a:gd name="connsiteY1" fmla="*/ 990600 h 4854384"/>
              <a:gd name="connsiteX2" fmla="*/ 1076325 w 1076325"/>
              <a:gd name="connsiteY2" fmla="*/ 0 h 4854384"/>
              <a:gd name="connsiteX0" fmla="*/ 37597 w 1041270"/>
              <a:gd name="connsiteY0" fmla="*/ 4854384 h 4854384"/>
              <a:gd name="connsiteX1" fmla="*/ 0 w 1041270"/>
              <a:gd name="connsiteY1" fmla="*/ 782942 h 4854384"/>
              <a:gd name="connsiteX2" fmla="*/ 1041270 w 1041270"/>
              <a:gd name="connsiteY2" fmla="*/ 0 h 4854384"/>
            </a:gdLst>
            <a:ahLst/>
            <a:cxnLst>
              <a:cxn ang="0">
                <a:pos x="connsiteX0" y="connsiteY0"/>
              </a:cxn>
              <a:cxn ang="0">
                <a:pos x="connsiteX1" y="connsiteY1"/>
              </a:cxn>
              <a:cxn ang="0">
                <a:pos x="connsiteX2" y="connsiteY2"/>
              </a:cxn>
            </a:cxnLst>
            <a:rect l="l" t="t" r="r" b="b"/>
            <a:pathLst>
              <a:path w="1041270" h="4854384">
                <a:moveTo>
                  <a:pt x="37597" y="4854384"/>
                </a:moveTo>
                <a:lnTo>
                  <a:pt x="0" y="782942"/>
                </a:lnTo>
                <a:lnTo>
                  <a:pt x="1041270"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34" name="Freeform 33"/>
          <p:cNvSpPr/>
          <p:nvPr/>
        </p:nvSpPr>
        <p:spPr>
          <a:xfrm>
            <a:off x="5544035" y="2526064"/>
            <a:ext cx="482147" cy="3579936"/>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0 w 1076325"/>
              <a:gd name="connsiteY1" fmla="*/ 585521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585521"/>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sp>
        <p:nvSpPr>
          <p:cNvPr id="37" name="Freeform 36"/>
          <p:cNvSpPr/>
          <p:nvPr/>
        </p:nvSpPr>
        <p:spPr>
          <a:xfrm>
            <a:off x="7345692" y="1625606"/>
            <a:ext cx="538999" cy="4384071"/>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23795 w 1076325"/>
              <a:gd name="connsiteY1" fmla="*/ 438118 h 3171825"/>
              <a:gd name="connsiteX2" fmla="*/ 1076325 w 1076325"/>
              <a:gd name="connsiteY2" fmla="*/ 0 h 3171825"/>
              <a:gd name="connsiteX0" fmla="*/ 0 w 790801"/>
              <a:gd name="connsiteY0" fmla="*/ 3337570 h 3337570"/>
              <a:gd name="connsiteX1" fmla="*/ 23795 w 790801"/>
              <a:gd name="connsiteY1" fmla="*/ 603863 h 3337570"/>
              <a:gd name="connsiteX2" fmla="*/ 790801 w 790801"/>
              <a:gd name="connsiteY2" fmla="*/ 0 h 3337570"/>
            </a:gdLst>
            <a:ahLst/>
            <a:cxnLst>
              <a:cxn ang="0">
                <a:pos x="connsiteX0" y="connsiteY0"/>
              </a:cxn>
              <a:cxn ang="0">
                <a:pos x="connsiteX1" y="connsiteY1"/>
              </a:cxn>
              <a:cxn ang="0">
                <a:pos x="connsiteX2" y="connsiteY2"/>
              </a:cxn>
            </a:cxnLst>
            <a:rect l="l" t="t" r="r" b="b"/>
            <a:pathLst>
              <a:path w="790801" h="3337570">
                <a:moveTo>
                  <a:pt x="0" y="3337570"/>
                </a:moveTo>
                <a:lnTo>
                  <a:pt x="23795" y="603863"/>
                </a:lnTo>
                <a:lnTo>
                  <a:pt x="790801" y="0"/>
                </a:lnTo>
              </a:path>
            </a:pathLst>
          </a:custGeom>
          <a:noFill/>
          <a:ln>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dirty="0">
              <a:solidFill>
                <a:prstClr val="white"/>
              </a:solidFill>
              <a:latin typeface="Rockwell" pitchFamily="18" charset="0"/>
            </a:endParaRPr>
          </a:p>
        </p:txBody>
      </p:sp>
      <p:grpSp>
        <p:nvGrpSpPr>
          <p:cNvPr id="54" name="Group 53"/>
          <p:cNvGrpSpPr/>
          <p:nvPr/>
        </p:nvGrpSpPr>
        <p:grpSpPr>
          <a:xfrm>
            <a:off x="152790" y="3298009"/>
            <a:ext cx="1818258" cy="1818259"/>
            <a:chOff x="1820292" y="2566185"/>
            <a:chExt cx="1818258" cy="1818258"/>
          </a:xfrm>
        </p:grpSpPr>
        <p:sp>
          <p:nvSpPr>
            <p:cNvPr id="55" name="Oval 5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3200" dirty="0" smtClean="0">
                  <a:solidFill>
                    <a:prstClr val="white"/>
                  </a:solidFill>
                  <a:latin typeface="华文黑体"/>
                  <a:ea typeface="华文黑体"/>
                  <a:cs typeface="华文黑体"/>
                </a:rPr>
                <a:t>探索需求</a:t>
              </a:r>
              <a:endParaRPr lang="en-US" sz="3200" dirty="0">
                <a:solidFill>
                  <a:prstClr val="white"/>
                </a:solidFill>
                <a:latin typeface="华文黑体"/>
                <a:ea typeface="华文黑体"/>
                <a:cs typeface="华文黑体"/>
              </a:endParaRPr>
            </a:p>
          </p:txBody>
        </p:sp>
        <p:sp>
          <p:nvSpPr>
            <p:cNvPr id="56" name="Oval 5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grpSp>
        <p:nvGrpSpPr>
          <p:cNvPr id="57" name="Group 56"/>
          <p:cNvGrpSpPr/>
          <p:nvPr/>
        </p:nvGrpSpPr>
        <p:grpSpPr>
          <a:xfrm>
            <a:off x="3633108" y="1780009"/>
            <a:ext cx="1818258" cy="1818259"/>
            <a:chOff x="1820292" y="2566185"/>
            <a:chExt cx="1818258" cy="1818258"/>
          </a:xfrm>
        </p:grpSpPr>
        <p:sp>
          <p:nvSpPr>
            <p:cNvPr id="58" name="Oval 57"/>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3200" dirty="0" smtClean="0">
                  <a:solidFill>
                    <a:prstClr val="white"/>
                  </a:solidFill>
                  <a:latin typeface="华文黑体"/>
                  <a:ea typeface="华文黑体"/>
                  <a:cs typeface="华文黑体"/>
                </a:rPr>
                <a:t>内容分布</a:t>
              </a:r>
              <a:endParaRPr lang="en-US" sz="3200" dirty="0">
                <a:solidFill>
                  <a:prstClr val="white"/>
                </a:solidFill>
                <a:latin typeface="华文黑体"/>
                <a:ea typeface="华文黑体"/>
                <a:cs typeface="华文黑体"/>
              </a:endParaRPr>
            </a:p>
          </p:txBody>
        </p:sp>
        <p:sp>
          <p:nvSpPr>
            <p:cNvPr id="59" name="Oval 58"/>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grpSp>
        <p:nvGrpSpPr>
          <p:cNvPr id="60" name="Group 59"/>
          <p:cNvGrpSpPr/>
          <p:nvPr/>
        </p:nvGrpSpPr>
        <p:grpSpPr>
          <a:xfrm>
            <a:off x="5400711" y="1010278"/>
            <a:ext cx="1818258" cy="1818259"/>
            <a:chOff x="1820292" y="2428401"/>
            <a:chExt cx="1818258" cy="1818258"/>
          </a:xfrm>
        </p:grpSpPr>
        <p:sp>
          <p:nvSpPr>
            <p:cNvPr id="61" name="Oval 60"/>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3200" dirty="0" smtClean="0">
                  <a:solidFill>
                    <a:prstClr val="white"/>
                  </a:solidFill>
                  <a:latin typeface="华文黑体"/>
                  <a:ea typeface="华文黑体"/>
                  <a:cs typeface="华文黑体"/>
                </a:rPr>
                <a:t>产品开发</a:t>
              </a:r>
              <a:endParaRPr lang="en-US" sz="3200" dirty="0">
                <a:solidFill>
                  <a:prstClr val="white"/>
                </a:solidFill>
                <a:latin typeface="华文黑体"/>
                <a:ea typeface="华文黑体"/>
                <a:cs typeface="华文黑体"/>
              </a:endParaRPr>
            </a:p>
          </p:txBody>
        </p:sp>
        <p:sp>
          <p:nvSpPr>
            <p:cNvPr id="62" name="Oval 61"/>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grpSp>
        <p:nvGrpSpPr>
          <p:cNvPr id="63" name="Group 62"/>
          <p:cNvGrpSpPr/>
          <p:nvPr/>
        </p:nvGrpSpPr>
        <p:grpSpPr>
          <a:xfrm>
            <a:off x="7156072" y="277137"/>
            <a:ext cx="1818258" cy="1818259"/>
            <a:chOff x="1820292" y="2428401"/>
            <a:chExt cx="1818258" cy="1818258"/>
          </a:xfrm>
        </p:grpSpPr>
        <p:sp>
          <p:nvSpPr>
            <p:cNvPr id="64" name="Oval 63"/>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2800" dirty="0" smtClean="0">
                  <a:solidFill>
                    <a:prstClr val="white"/>
                  </a:solidFill>
                  <a:latin typeface="华文黑体"/>
                  <a:ea typeface="华文黑体"/>
                  <a:cs typeface="华文黑体"/>
                </a:rPr>
                <a:t>数字化</a:t>
              </a:r>
              <a:endParaRPr lang="en-US" altLang="zh-CN" sz="2800" dirty="0" smtClean="0">
                <a:solidFill>
                  <a:prstClr val="white"/>
                </a:solidFill>
                <a:latin typeface="华文黑体"/>
                <a:ea typeface="华文黑体"/>
                <a:cs typeface="华文黑体"/>
              </a:endParaRPr>
            </a:p>
            <a:p>
              <a:pPr algn="ctr" defTabSz="457200" fontAlgn="auto">
                <a:spcBef>
                  <a:spcPts val="0"/>
                </a:spcBef>
                <a:spcAft>
                  <a:spcPts val="0"/>
                </a:spcAft>
              </a:pPr>
              <a:r>
                <a:rPr lang="zh-CN" altLang="en-US" sz="2800" dirty="0" smtClean="0">
                  <a:solidFill>
                    <a:prstClr val="white"/>
                  </a:solidFill>
                  <a:latin typeface="华文黑体"/>
                  <a:ea typeface="华文黑体"/>
                  <a:cs typeface="华文黑体"/>
                </a:rPr>
                <a:t>发布</a:t>
              </a:r>
              <a:endParaRPr lang="en-US" sz="2800" dirty="0">
                <a:solidFill>
                  <a:prstClr val="white"/>
                </a:solidFill>
                <a:latin typeface="华文黑体"/>
                <a:ea typeface="华文黑体"/>
                <a:cs typeface="华文黑体"/>
              </a:endParaRPr>
            </a:p>
          </p:txBody>
        </p:sp>
        <p:sp>
          <p:nvSpPr>
            <p:cNvPr id="65" name="Oval 64"/>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400" dirty="0">
                <a:solidFill>
                  <a:prstClr val="white"/>
                </a:solidFill>
                <a:latin typeface="华文黑体"/>
                <a:ea typeface="华文黑体"/>
                <a:cs typeface="华文黑体"/>
              </a:endParaRPr>
            </a:p>
          </p:txBody>
        </p:sp>
      </p:grpSp>
      <p:sp>
        <p:nvSpPr>
          <p:cNvPr id="49" name="Title 1"/>
          <p:cNvSpPr txBox="1">
            <a:spLocks/>
          </p:cNvSpPr>
          <p:nvPr/>
        </p:nvSpPr>
        <p:spPr>
          <a:xfrm>
            <a:off x="457200" y="274639"/>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dirty="0" smtClean="0">
                <a:solidFill>
                  <a:prstClr val="black"/>
                </a:solidFill>
                <a:latin typeface="华文黑体"/>
                <a:ea typeface="华文黑体"/>
                <a:cs typeface="华文黑体"/>
              </a:rPr>
              <a:t>成果发布流程</a:t>
            </a:r>
            <a:endParaRPr lang="en-US" dirty="0">
              <a:solidFill>
                <a:prstClr val="black"/>
              </a:solidFill>
              <a:latin typeface="华文黑体"/>
              <a:ea typeface="华文黑体"/>
              <a:cs typeface="华文黑体"/>
            </a:endParaRPr>
          </a:p>
        </p:txBody>
      </p:sp>
      <p:sp>
        <p:nvSpPr>
          <p:cNvPr id="68" name="Round Diagonal Corner Rectangle 67"/>
          <p:cNvSpPr/>
          <p:nvPr/>
        </p:nvSpPr>
        <p:spPr>
          <a:xfrm>
            <a:off x="1963433" y="5179565"/>
            <a:ext cx="1645017" cy="36800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zh-CN" altLang="en-US" sz="1100" dirty="0" smtClean="0">
                <a:solidFill>
                  <a:prstClr val="white"/>
                </a:solidFill>
                <a:latin typeface="华文黑体"/>
                <a:ea typeface="华文黑体"/>
                <a:cs typeface="华文黑体"/>
              </a:rPr>
              <a:t>预算表</a:t>
            </a:r>
            <a:r>
              <a:rPr lang="en-US" sz="1100" dirty="0" smtClean="0">
                <a:solidFill>
                  <a:prstClr val="white"/>
                </a:solidFill>
                <a:latin typeface="华文黑体"/>
                <a:ea typeface="华文黑体"/>
                <a:cs typeface="华文黑体"/>
              </a:rPr>
              <a:t> </a:t>
            </a:r>
            <a:r>
              <a:rPr lang="en-US" sz="1100" dirty="0">
                <a:solidFill>
                  <a:prstClr val="white"/>
                </a:solidFill>
                <a:latin typeface="华文黑体"/>
                <a:ea typeface="华文黑体"/>
                <a:cs typeface="华文黑体"/>
              </a:rPr>
              <a:t>(SmartSheet)</a:t>
            </a:r>
          </a:p>
        </p:txBody>
      </p:sp>
      <p:sp>
        <p:nvSpPr>
          <p:cNvPr id="69" name="Date Placeholder 68"/>
          <p:cNvSpPr>
            <a:spLocks noGrp="1"/>
          </p:cNvSpPr>
          <p:nvPr>
            <p:ph type="dt" sz="half" idx="10"/>
          </p:nvPr>
        </p:nvSpPr>
        <p:spPr/>
        <p:txBody>
          <a:bodyPr/>
          <a:lstStyle/>
          <a:p>
            <a:fld id="{B5B855D8-BB62-4A07-83A4-478A352CF8F3}" type="datetime1">
              <a:rPr lang="en-US" smtClean="0"/>
              <a:t>4/12/14</a:t>
            </a:fld>
            <a:endParaRPr lang="en-US" dirty="0"/>
          </a:p>
        </p:txBody>
      </p:sp>
      <p:sp>
        <p:nvSpPr>
          <p:cNvPr id="70" name="Slide Number Placeholder 69"/>
          <p:cNvSpPr>
            <a:spLocks noGrp="1"/>
          </p:cNvSpPr>
          <p:nvPr>
            <p:ph type="sldNum" sz="quarter" idx="12"/>
          </p:nvPr>
        </p:nvSpPr>
        <p:spPr/>
        <p:txBody>
          <a:bodyPr/>
          <a:lstStyle/>
          <a:p>
            <a:fld id="{713C7D3C-22D2-7449-8935-5F36E8921380}" type="slidenum">
              <a:rPr lang="en-US" smtClean="0"/>
              <a:pPr/>
              <a:t>12</a:t>
            </a:fld>
            <a:endParaRPr lang="en-US" dirty="0"/>
          </a:p>
        </p:txBody>
      </p:sp>
    </p:spTree>
    <p:extLst>
      <p:ext uri="{BB962C8B-B14F-4D97-AF65-F5344CB8AC3E}">
        <p14:creationId xmlns:p14="http://schemas.microsoft.com/office/powerpoint/2010/main" val="6769102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000148" y="2378604"/>
            <a:ext cx="1901048" cy="1901048"/>
            <a:chOff x="1820292" y="2428401"/>
            <a:chExt cx="1818258" cy="1818258"/>
          </a:xfrm>
        </p:grpSpPr>
        <p:sp>
          <p:nvSpPr>
            <p:cNvPr id="40" name="Oval 39"/>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latin typeface="华文黑体"/>
                <a:ea typeface="华文黑体"/>
                <a:cs typeface="华文黑体"/>
              </a:endParaRPr>
            </a:p>
            <a:p>
              <a:pPr algn="ctr"/>
              <a:r>
                <a:rPr lang="zh-CN" altLang="en-US" sz="2400" dirty="0" smtClean="0">
                  <a:latin typeface="华文黑体"/>
                  <a:ea typeface="华文黑体"/>
                  <a:cs typeface="华文黑体"/>
                </a:rPr>
                <a:t>数字化</a:t>
              </a:r>
              <a:endParaRPr lang="en-US" altLang="zh-CN" sz="2400" dirty="0" smtClean="0">
                <a:latin typeface="华文黑体"/>
                <a:ea typeface="华文黑体"/>
                <a:cs typeface="华文黑体"/>
              </a:endParaRPr>
            </a:p>
            <a:p>
              <a:pPr algn="ctr"/>
              <a:r>
                <a:rPr lang="zh-CN" altLang="en-US" sz="2400" dirty="0" smtClean="0">
                  <a:latin typeface="华文黑体"/>
                  <a:ea typeface="华文黑体"/>
                  <a:cs typeface="华文黑体"/>
                </a:rPr>
                <a:t>发布</a:t>
              </a:r>
              <a:endParaRPr lang="en-US" sz="2400" dirty="0" smtClean="0">
                <a:latin typeface="华文黑体"/>
                <a:ea typeface="华文黑体"/>
                <a:cs typeface="华文黑体"/>
              </a:endParaRPr>
            </a:p>
          </p:txBody>
        </p:sp>
        <p:sp>
          <p:nvSpPr>
            <p:cNvPr id="41" name="Oval 40"/>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50" name="Group 49"/>
          <p:cNvGrpSpPr/>
          <p:nvPr/>
        </p:nvGrpSpPr>
        <p:grpSpPr>
          <a:xfrm>
            <a:off x="655534" y="596613"/>
            <a:ext cx="1024434" cy="1024435"/>
            <a:chOff x="1820292" y="2566185"/>
            <a:chExt cx="1818258" cy="1818258"/>
          </a:xfrm>
        </p:grpSpPr>
        <p:sp>
          <p:nvSpPr>
            <p:cNvPr id="51" name="Oval 50"/>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52" name="Oval 51"/>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75" name="Group 74"/>
          <p:cNvGrpSpPr/>
          <p:nvPr/>
        </p:nvGrpSpPr>
        <p:grpSpPr>
          <a:xfrm>
            <a:off x="2173904" y="596613"/>
            <a:ext cx="1024434" cy="1024435"/>
            <a:chOff x="1820292" y="2566185"/>
            <a:chExt cx="1818258" cy="1818258"/>
          </a:xfrm>
        </p:grpSpPr>
        <p:sp>
          <p:nvSpPr>
            <p:cNvPr id="76" name="Oval 75"/>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77" name="Oval 76"/>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3078" name="Picture 6" descr="C:\Users\GMT\Desktop\xlp\de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326929" y="795517"/>
            <a:ext cx="711228" cy="60757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2452182" y="1011351"/>
            <a:ext cx="194960" cy="194960"/>
          </a:xfrm>
          <a:prstGeom prst="rect">
            <a:avLst/>
          </a:prstGeom>
        </p:spPr>
      </p:pic>
      <p:pic>
        <p:nvPicPr>
          <p:cNvPr id="3077" name="Picture 5" descr="C:\Users\GMT\Desktop\xlp\type.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579011" y="2594477"/>
            <a:ext cx="743322" cy="634999"/>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p:cNvGrpSpPr/>
          <p:nvPr/>
        </p:nvGrpSpPr>
        <p:grpSpPr>
          <a:xfrm>
            <a:off x="3692274" y="596613"/>
            <a:ext cx="1024434" cy="1024435"/>
            <a:chOff x="1820292" y="2566185"/>
            <a:chExt cx="1818258" cy="1818258"/>
          </a:xfrm>
        </p:grpSpPr>
        <p:sp>
          <p:nvSpPr>
            <p:cNvPr id="88" name="Oval 87"/>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89" name="Oval 88"/>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3079" name="Picture 7" descr="C:\Users\GMT\Desktop\xlp\rev.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32473" y="773606"/>
            <a:ext cx="736880" cy="629495"/>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p:cNvGrpSpPr/>
          <p:nvPr/>
        </p:nvGrpSpPr>
        <p:grpSpPr>
          <a:xfrm>
            <a:off x="5218090" y="596613"/>
            <a:ext cx="1024434" cy="1024435"/>
            <a:chOff x="1820292" y="2566185"/>
            <a:chExt cx="1818258" cy="1818258"/>
          </a:xfrm>
        </p:grpSpPr>
        <p:sp>
          <p:nvSpPr>
            <p:cNvPr id="95" name="Oval 9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96" name="Oval 9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3080" name="Picture 8" descr="C:\Users\GMT\Desktop\xlp\pub.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418282" y="821733"/>
            <a:ext cx="680534" cy="58136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740111" y="191473"/>
            <a:ext cx="874353"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写作</a:t>
            </a:r>
            <a:endParaRPr lang="en-US" sz="1400" dirty="0">
              <a:solidFill>
                <a:schemeClr val="tx2"/>
              </a:solidFill>
              <a:latin typeface="华文细黑"/>
              <a:ea typeface="华文细黑"/>
              <a:cs typeface="华文细黑"/>
            </a:endParaRPr>
          </a:p>
        </p:txBody>
      </p:sp>
      <p:sp>
        <p:nvSpPr>
          <p:cNvPr id="98" name="TextBox 97"/>
          <p:cNvSpPr txBox="1"/>
          <p:nvPr/>
        </p:nvSpPr>
        <p:spPr>
          <a:xfrm>
            <a:off x="1733692" y="191473"/>
            <a:ext cx="1904858"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排版</a:t>
            </a:r>
            <a:endParaRPr lang="en-US" sz="1400" dirty="0">
              <a:solidFill>
                <a:schemeClr val="tx2"/>
              </a:solidFill>
              <a:latin typeface="华文细黑"/>
              <a:ea typeface="华文细黑"/>
              <a:cs typeface="华文细黑"/>
            </a:endParaRPr>
          </a:p>
        </p:txBody>
      </p:sp>
      <p:sp>
        <p:nvSpPr>
          <p:cNvPr id="99" name="TextBox 98"/>
          <p:cNvSpPr txBox="1"/>
          <p:nvPr/>
        </p:nvSpPr>
        <p:spPr>
          <a:xfrm>
            <a:off x="3677671" y="191473"/>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审稿</a:t>
            </a:r>
            <a:endParaRPr lang="en-US" sz="1400" dirty="0">
              <a:solidFill>
                <a:schemeClr val="tx2"/>
              </a:solidFill>
              <a:latin typeface="华文细黑"/>
              <a:ea typeface="华文细黑"/>
              <a:cs typeface="华文细黑"/>
            </a:endParaRPr>
          </a:p>
        </p:txBody>
      </p:sp>
      <p:sp>
        <p:nvSpPr>
          <p:cNvPr id="100" name="TextBox 99"/>
          <p:cNvSpPr txBox="1"/>
          <p:nvPr/>
        </p:nvSpPr>
        <p:spPr>
          <a:xfrm>
            <a:off x="5207065" y="191473"/>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付印</a:t>
            </a:r>
            <a:endParaRPr lang="en-US" sz="1400" dirty="0">
              <a:solidFill>
                <a:schemeClr val="tx2"/>
              </a:solidFill>
              <a:latin typeface="华文细黑"/>
              <a:ea typeface="华文细黑"/>
              <a:cs typeface="华文细黑"/>
            </a:endParaRPr>
          </a:p>
        </p:txBody>
      </p:sp>
      <p:pic>
        <p:nvPicPr>
          <p:cNvPr id="3081" name="Picture 9" descr="C:\Users\GMT\Desktop\xlp\lapt.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04070" y="804671"/>
            <a:ext cx="735446" cy="628272"/>
          </a:xfrm>
          <a:prstGeom prst="rect">
            <a:avLst/>
          </a:prstGeom>
          <a:noFill/>
          <a:extLst>
            <a:ext uri="{909E8E84-426E-40dd-AFC4-6F175D3DCCD1}">
              <a14:hiddenFill xmlns:a14="http://schemas.microsoft.com/office/drawing/2010/main">
                <a:solidFill>
                  <a:srgbClr val="FFFFFF"/>
                </a:solidFill>
              </a14:hiddenFill>
            </a:ext>
          </a:extLst>
        </p:spPr>
      </p:pic>
      <p:sp>
        <p:nvSpPr>
          <p:cNvPr id="82" name="Chevron 81"/>
          <p:cNvSpPr/>
          <p:nvPr/>
        </p:nvSpPr>
        <p:spPr>
          <a:xfrm>
            <a:off x="1721266" y="90721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04" name="Chevron 103"/>
          <p:cNvSpPr/>
          <p:nvPr/>
        </p:nvSpPr>
        <p:spPr>
          <a:xfrm>
            <a:off x="3239872" y="90721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05" name="Chevron 104"/>
          <p:cNvSpPr/>
          <p:nvPr/>
        </p:nvSpPr>
        <p:spPr>
          <a:xfrm>
            <a:off x="4749555" y="90721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grpSp>
        <p:nvGrpSpPr>
          <p:cNvPr id="106" name="Group 105"/>
          <p:cNvGrpSpPr/>
          <p:nvPr/>
        </p:nvGrpSpPr>
        <p:grpSpPr>
          <a:xfrm>
            <a:off x="655534" y="2953369"/>
            <a:ext cx="1024434" cy="1024435"/>
            <a:chOff x="1820292" y="2566185"/>
            <a:chExt cx="1818258" cy="1818258"/>
          </a:xfrm>
        </p:grpSpPr>
        <p:sp>
          <p:nvSpPr>
            <p:cNvPr id="107" name="Oval 106"/>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08" name="Oval 107"/>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109" name="Group 108"/>
          <p:cNvGrpSpPr/>
          <p:nvPr/>
        </p:nvGrpSpPr>
        <p:grpSpPr>
          <a:xfrm>
            <a:off x="2173904" y="2953369"/>
            <a:ext cx="1024434" cy="1024435"/>
            <a:chOff x="1820292" y="2566185"/>
            <a:chExt cx="1818258" cy="1818258"/>
          </a:xfrm>
        </p:grpSpPr>
        <p:sp>
          <p:nvSpPr>
            <p:cNvPr id="110" name="Oval 109"/>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11" name="Oval 110"/>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112" name="Picture 6" descr="C:\Users\GMT\Desktop\xlp\de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326929" y="3152273"/>
            <a:ext cx="711228" cy="607579"/>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Group 113"/>
          <p:cNvGrpSpPr/>
          <p:nvPr/>
        </p:nvGrpSpPr>
        <p:grpSpPr>
          <a:xfrm>
            <a:off x="3692274" y="2953369"/>
            <a:ext cx="1024434" cy="1024435"/>
            <a:chOff x="1820292" y="2566185"/>
            <a:chExt cx="1818258" cy="1818258"/>
          </a:xfrm>
        </p:grpSpPr>
        <p:sp>
          <p:nvSpPr>
            <p:cNvPr id="115" name="Oval 11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16" name="Oval 11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117" name="Picture 7" descr="C:\Users\GMT\Desktop\xlp\rev.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32473" y="3130362"/>
            <a:ext cx="736880" cy="629495"/>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p:cNvGrpSpPr/>
          <p:nvPr/>
        </p:nvGrpSpPr>
        <p:grpSpPr>
          <a:xfrm>
            <a:off x="5218090" y="2953369"/>
            <a:ext cx="1024434" cy="1024435"/>
            <a:chOff x="1820292" y="2566185"/>
            <a:chExt cx="1818258" cy="1818258"/>
          </a:xfrm>
        </p:grpSpPr>
        <p:sp>
          <p:nvSpPr>
            <p:cNvPr id="119" name="Oval 118"/>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20" name="Oval 119"/>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121" name="Picture 8"/>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5309075" y="3068053"/>
            <a:ext cx="849886" cy="726035"/>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p:cNvSpPr txBox="1"/>
          <p:nvPr/>
        </p:nvSpPr>
        <p:spPr>
          <a:xfrm>
            <a:off x="740111" y="2548229"/>
            <a:ext cx="874353"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编码</a:t>
            </a:r>
            <a:endParaRPr lang="en-US" sz="1400" dirty="0">
              <a:solidFill>
                <a:schemeClr val="tx2"/>
              </a:solidFill>
              <a:latin typeface="华文细黑"/>
              <a:ea typeface="华文细黑"/>
              <a:cs typeface="华文细黑"/>
            </a:endParaRPr>
          </a:p>
        </p:txBody>
      </p:sp>
      <p:sp>
        <p:nvSpPr>
          <p:cNvPr id="123" name="TextBox 122"/>
          <p:cNvSpPr txBox="1"/>
          <p:nvPr/>
        </p:nvSpPr>
        <p:spPr>
          <a:xfrm>
            <a:off x="1935520" y="2548229"/>
            <a:ext cx="1501202"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界面</a:t>
            </a:r>
            <a:endParaRPr lang="en-US" sz="1400" dirty="0">
              <a:solidFill>
                <a:schemeClr val="tx2"/>
              </a:solidFill>
              <a:latin typeface="华文细黑"/>
              <a:ea typeface="华文细黑"/>
              <a:cs typeface="华文细黑"/>
            </a:endParaRPr>
          </a:p>
        </p:txBody>
      </p:sp>
      <p:sp>
        <p:nvSpPr>
          <p:cNvPr id="124" name="TextBox 123"/>
          <p:cNvSpPr txBox="1"/>
          <p:nvPr/>
        </p:nvSpPr>
        <p:spPr>
          <a:xfrm>
            <a:off x="3677671" y="2548229"/>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测试</a:t>
            </a:r>
            <a:endParaRPr lang="en-US" sz="1400" dirty="0">
              <a:solidFill>
                <a:schemeClr val="tx2"/>
              </a:solidFill>
              <a:latin typeface="华文细黑"/>
              <a:ea typeface="华文细黑"/>
              <a:cs typeface="华文细黑"/>
            </a:endParaRPr>
          </a:p>
        </p:txBody>
      </p:sp>
      <p:sp>
        <p:nvSpPr>
          <p:cNvPr id="125" name="TextBox 124"/>
          <p:cNvSpPr txBox="1"/>
          <p:nvPr/>
        </p:nvSpPr>
        <p:spPr>
          <a:xfrm>
            <a:off x="5207065" y="2548229"/>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包装</a:t>
            </a:r>
            <a:endParaRPr lang="en-US" sz="1400" dirty="0">
              <a:solidFill>
                <a:schemeClr val="tx2"/>
              </a:solidFill>
              <a:latin typeface="华文细黑"/>
              <a:ea typeface="华文细黑"/>
              <a:cs typeface="华文细黑"/>
            </a:endParaRPr>
          </a:p>
        </p:txBody>
      </p:sp>
      <p:pic>
        <p:nvPicPr>
          <p:cNvPr id="126" name="Picture 9"/>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804070" y="3161435"/>
            <a:ext cx="735446" cy="628271"/>
          </a:xfrm>
          <a:prstGeom prst="rect">
            <a:avLst/>
          </a:prstGeom>
          <a:noFill/>
          <a:extLst>
            <a:ext uri="{909E8E84-426E-40dd-AFC4-6F175D3DCCD1}">
              <a14:hiddenFill xmlns:a14="http://schemas.microsoft.com/office/drawing/2010/main">
                <a:solidFill>
                  <a:srgbClr val="FFFFFF"/>
                </a:solidFill>
              </a14:hiddenFill>
            </a:ext>
          </a:extLst>
        </p:spPr>
      </p:pic>
      <p:sp>
        <p:nvSpPr>
          <p:cNvPr id="127" name="Chevron 126"/>
          <p:cNvSpPr/>
          <p:nvPr/>
        </p:nvSpPr>
        <p:spPr>
          <a:xfrm>
            <a:off x="1721266" y="3263975"/>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28" name="Chevron 127"/>
          <p:cNvSpPr/>
          <p:nvPr/>
        </p:nvSpPr>
        <p:spPr>
          <a:xfrm>
            <a:off x="3239872" y="3263975"/>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29" name="Chevron 128"/>
          <p:cNvSpPr/>
          <p:nvPr/>
        </p:nvSpPr>
        <p:spPr>
          <a:xfrm>
            <a:off x="4749555" y="3263975"/>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101" name="Freeform 100"/>
          <p:cNvSpPr/>
          <p:nvPr/>
        </p:nvSpPr>
        <p:spPr>
          <a:xfrm>
            <a:off x="1149778" y="1684193"/>
            <a:ext cx="3057525" cy="257175"/>
          </a:xfrm>
          <a:custGeom>
            <a:avLst/>
            <a:gdLst>
              <a:gd name="connsiteX0" fmla="*/ 3057525 w 3057525"/>
              <a:gd name="connsiteY0" fmla="*/ 0 h 257175"/>
              <a:gd name="connsiteX1" fmla="*/ 3057525 w 3057525"/>
              <a:gd name="connsiteY1" fmla="*/ 257175 h 257175"/>
              <a:gd name="connsiteX2" fmla="*/ 0 w 3057525"/>
              <a:gd name="connsiteY2" fmla="*/ 257175 h 257175"/>
              <a:gd name="connsiteX3" fmla="*/ 0 w 3057525"/>
              <a:gd name="connsiteY3" fmla="*/ 9525 h 257175"/>
            </a:gdLst>
            <a:ahLst/>
            <a:cxnLst>
              <a:cxn ang="0">
                <a:pos x="connsiteX0" y="connsiteY0"/>
              </a:cxn>
              <a:cxn ang="0">
                <a:pos x="connsiteX1" y="connsiteY1"/>
              </a:cxn>
              <a:cxn ang="0">
                <a:pos x="connsiteX2" y="connsiteY2"/>
              </a:cxn>
              <a:cxn ang="0">
                <a:pos x="connsiteX3" y="connsiteY3"/>
              </a:cxn>
            </a:cxnLst>
            <a:rect l="l" t="t" r="r" b="b"/>
            <a:pathLst>
              <a:path w="3057525" h="257175">
                <a:moveTo>
                  <a:pt x="3057525" y="0"/>
                </a:moveTo>
                <a:lnTo>
                  <a:pt x="3057525" y="257175"/>
                </a:lnTo>
                <a:lnTo>
                  <a:pt x="0" y="257175"/>
                </a:lnTo>
                <a:lnTo>
                  <a:pt x="0" y="9525"/>
                </a:lnTo>
              </a:path>
            </a:pathLst>
          </a:custGeom>
          <a:noFill/>
          <a:ln w="57150">
            <a:solidFill>
              <a:schemeClr val="tx2"/>
            </a:solidFill>
            <a:prstDash val="lg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cxnSp>
        <p:nvCxnSpPr>
          <p:cNvPr id="130" name="Straight Arrow Connector 129"/>
          <p:cNvCxnSpPr/>
          <p:nvPr/>
        </p:nvCxnSpPr>
        <p:spPr>
          <a:xfrm flipH="1" flipV="1">
            <a:off x="2678540" y="1679422"/>
            <a:ext cx="4015" cy="295275"/>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6" name="Freeform 145"/>
          <p:cNvSpPr/>
          <p:nvPr/>
        </p:nvSpPr>
        <p:spPr>
          <a:xfrm>
            <a:off x="1149778" y="4020672"/>
            <a:ext cx="3057525" cy="257175"/>
          </a:xfrm>
          <a:custGeom>
            <a:avLst/>
            <a:gdLst>
              <a:gd name="connsiteX0" fmla="*/ 3057525 w 3057525"/>
              <a:gd name="connsiteY0" fmla="*/ 0 h 257175"/>
              <a:gd name="connsiteX1" fmla="*/ 3057525 w 3057525"/>
              <a:gd name="connsiteY1" fmla="*/ 257175 h 257175"/>
              <a:gd name="connsiteX2" fmla="*/ 0 w 3057525"/>
              <a:gd name="connsiteY2" fmla="*/ 257175 h 257175"/>
              <a:gd name="connsiteX3" fmla="*/ 0 w 3057525"/>
              <a:gd name="connsiteY3" fmla="*/ 9525 h 257175"/>
            </a:gdLst>
            <a:ahLst/>
            <a:cxnLst>
              <a:cxn ang="0">
                <a:pos x="connsiteX0" y="connsiteY0"/>
              </a:cxn>
              <a:cxn ang="0">
                <a:pos x="connsiteX1" y="connsiteY1"/>
              </a:cxn>
              <a:cxn ang="0">
                <a:pos x="connsiteX2" y="connsiteY2"/>
              </a:cxn>
              <a:cxn ang="0">
                <a:pos x="connsiteX3" y="connsiteY3"/>
              </a:cxn>
            </a:cxnLst>
            <a:rect l="l" t="t" r="r" b="b"/>
            <a:pathLst>
              <a:path w="3057525" h="257175">
                <a:moveTo>
                  <a:pt x="3057525" y="0"/>
                </a:moveTo>
                <a:lnTo>
                  <a:pt x="3057525" y="257175"/>
                </a:lnTo>
                <a:lnTo>
                  <a:pt x="0" y="257175"/>
                </a:lnTo>
                <a:lnTo>
                  <a:pt x="0" y="9525"/>
                </a:lnTo>
              </a:path>
            </a:pathLst>
          </a:custGeom>
          <a:noFill/>
          <a:ln w="57150">
            <a:solidFill>
              <a:schemeClr val="tx2"/>
            </a:solidFill>
            <a:prstDash val="lg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cxnSp>
        <p:nvCxnSpPr>
          <p:cNvPr id="147" name="Straight Arrow Connector 146"/>
          <p:cNvCxnSpPr/>
          <p:nvPr/>
        </p:nvCxnSpPr>
        <p:spPr>
          <a:xfrm flipH="1" flipV="1">
            <a:off x="2678540" y="4015905"/>
            <a:ext cx="4015" cy="295275"/>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2" name="Oval 151"/>
          <p:cNvSpPr/>
          <p:nvPr/>
        </p:nvSpPr>
        <p:spPr>
          <a:xfrm>
            <a:off x="5418024" y="3381965"/>
            <a:ext cx="308706" cy="308707"/>
          </a:xfrm>
          <a:prstGeom prst="ellipse">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54" name="Oval 153"/>
          <p:cNvSpPr/>
          <p:nvPr/>
        </p:nvSpPr>
        <p:spPr>
          <a:xfrm>
            <a:off x="5527762" y="3491709"/>
            <a:ext cx="89230" cy="89231"/>
          </a:xfrm>
          <a:prstGeom prst="ellipse">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157" name="Oval 156"/>
          <p:cNvSpPr/>
          <p:nvPr/>
        </p:nvSpPr>
        <p:spPr>
          <a:xfrm>
            <a:off x="5527762" y="3491709"/>
            <a:ext cx="89230" cy="89231"/>
          </a:xfrm>
          <a:prstGeom prst="ellipse">
            <a:avLst/>
          </a:prstGeom>
          <a:solidFill>
            <a:schemeClr val="bg1"/>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grpSp>
        <p:nvGrpSpPr>
          <p:cNvPr id="61" name="Group 60"/>
          <p:cNvGrpSpPr/>
          <p:nvPr/>
        </p:nvGrpSpPr>
        <p:grpSpPr>
          <a:xfrm>
            <a:off x="655534" y="5217597"/>
            <a:ext cx="1024434" cy="1024435"/>
            <a:chOff x="1820292" y="2566185"/>
            <a:chExt cx="1818258" cy="1818258"/>
          </a:xfrm>
        </p:grpSpPr>
        <p:sp>
          <p:nvSpPr>
            <p:cNvPr id="62" name="Oval 61"/>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63" name="Oval 62"/>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64" name="Group 63"/>
          <p:cNvGrpSpPr/>
          <p:nvPr/>
        </p:nvGrpSpPr>
        <p:grpSpPr>
          <a:xfrm>
            <a:off x="2173904" y="5217597"/>
            <a:ext cx="1024434" cy="1024435"/>
            <a:chOff x="1820292" y="2566185"/>
            <a:chExt cx="1818258" cy="1818258"/>
          </a:xfrm>
        </p:grpSpPr>
        <p:sp>
          <p:nvSpPr>
            <p:cNvPr id="65" name="Oval 6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66" name="Oval 6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pic>
        <p:nvPicPr>
          <p:cNvPr id="67" name="Picture 6" descr="C:\Users\GMT\Desktop\xlp\de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4152" y="5416497"/>
            <a:ext cx="711228" cy="607579"/>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3692274" y="5217597"/>
            <a:ext cx="1024434" cy="1024435"/>
            <a:chOff x="1820292" y="2566185"/>
            <a:chExt cx="1818258" cy="1818258"/>
          </a:xfrm>
        </p:grpSpPr>
        <p:sp>
          <p:nvSpPr>
            <p:cNvPr id="69" name="Oval 68"/>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70" name="Oval 69"/>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grpSp>
        <p:nvGrpSpPr>
          <p:cNvPr id="73" name="Group 72"/>
          <p:cNvGrpSpPr/>
          <p:nvPr/>
        </p:nvGrpSpPr>
        <p:grpSpPr>
          <a:xfrm>
            <a:off x="5218090" y="5217597"/>
            <a:ext cx="1024434" cy="1024435"/>
            <a:chOff x="1820292" y="2566185"/>
            <a:chExt cx="1818258" cy="1818258"/>
          </a:xfrm>
        </p:grpSpPr>
        <p:sp>
          <p:nvSpPr>
            <p:cNvPr id="74" name="Oval 73"/>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Rockwell" pitchFamily="18" charset="0"/>
                <a:ea typeface="Verdana" pitchFamily="34" charset="0"/>
                <a:cs typeface="Verdana" pitchFamily="34" charset="0"/>
              </a:endParaRPr>
            </a:p>
          </p:txBody>
        </p:sp>
        <p:sp>
          <p:nvSpPr>
            <p:cNvPr id="78" name="Oval 77"/>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sp>
        <p:nvSpPr>
          <p:cNvPr id="81" name="TextBox 80"/>
          <p:cNvSpPr txBox="1"/>
          <p:nvPr/>
        </p:nvSpPr>
        <p:spPr>
          <a:xfrm>
            <a:off x="684051" y="4812454"/>
            <a:ext cx="961788"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方案</a:t>
            </a:r>
            <a:endParaRPr lang="en-US" sz="1400" dirty="0">
              <a:solidFill>
                <a:schemeClr val="tx2"/>
              </a:solidFill>
              <a:latin typeface="华文细黑"/>
              <a:ea typeface="华文细黑"/>
              <a:cs typeface="华文细黑"/>
            </a:endParaRPr>
          </a:p>
        </p:txBody>
      </p:sp>
      <p:sp>
        <p:nvSpPr>
          <p:cNvPr id="83" name="TextBox 82"/>
          <p:cNvSpPr txBox="1"/>
          <p:nvPr/>
        </p:nvSpPr>
        <p:spPr>
          <a:xfrm>
            <a:off x="1935520" y="4812454"/>
            <a:ext cx="1501202"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建模</a:t>
            </a:r>
            <a:endParaRPr lang="en-US" sz="1400" dirty="0">
              <a:solidFill>
                <a:schemeClr val="tx2"/>
              </a:solidFill>
              <a:latin typeface="华文细黑"/>
              <a:ea typeface="华文细黑"/>
              <a:cs typeface="华文细黑"/>
            </a:endParaRPr>
          </a:p>
        </p:txBody>
      </p:sp>
      <p:sp>
        <p:nvSpPr>
          <p:cNvPr id="84" name="TextBox 83"/>
          <p:cNvSpPr txBox="1"/>
          <p:nvPr/>
        </p:nvSpPr>
        <p:spPr>
          <a:xfrm>
            <a:off x="3677671" y="4812454"/>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雏形</a:t>
            </a:r>
            <a:endParaRPr lang="en-US" sz="1400" dirty="0">
              <a:solidFill>
                <a:schemeClr val="tx2"/>
              </a:solidFill>
              <a:latin typeface="华文细黑"/>
              <a:ea typeface="华文细黑"/>
              <a:cs typeface="华文细黑"/>
            </a:endParaRPr>
          </a:p>
        </p:txBody>
      </p:sp>
      <p:sp>
        <p:nvSpPr>
          <p:cNvPr id="85" name="TextBox 84"/>
          <p:cNvSpPr txBox="1"/>
          <p:nvPr/>
        </p:nvSpPr>
        <p:spPr>
          <a:xfrm>
            <a:off x="5207065" y="4812454"/>
            <a:ext cx="1046484" cy="307777"/>
          </a:xfrm>
          <a:prstGeom prst="rect">
            <a:avLst/>
          </a:prstGeom>
          <a:noFill/>
        </p:spPr>
        <p:txBody>
          <a:bodyPr wrap="square" rtlCol="0">
            <a:spAutoFit/>
          </a:bodyPr>
          <a:lstStyle/>
          <a:p>
            <a:pPr algn="ctr"/>
            <a:r>
              <a:rPr lang="zh-CN" altLang="en-US" sz="1400" dirty="0" smtClean="0">
                <a:solidFill>
                  <a:schemeClr val="tx2"/>
                </a:solidFill>
                <a:latin typeface="华文细黑"/>
                <a:ea typeface="华文细黑"/>
                <a:cs typeface="华文细黑"/>
              </a:rPr>
              <a:t>生产</a:t>
            </a:r>
            <a:endParaRPr lang="en-US" sz="1400" dirty="0">
              <a:solidFill>
                <a:schemeClr val="tx2"/>
              </a:solidFill>
              <a:latin typeface="华文细黑"/>
              <a:ea typeface="华文细黑"/>
              <a:cs typeface="华文细黑"/>
            </a:endParaRPr>
          </a:p>
        </p:txBody>
      </p:sp>
      <p:sp>
        <p:nvSpPr>
          <p:cNvPr id="90" name="Chevron 89"/>
          <p:cNvSpPr/>
          <p:nvPr/>
        </p:nvSpPr>
        <p:spPr>
          <a:xfrm>
            <a:off x="1721266" y="552819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91" name="Chevron 90"/>
          <p:cNvSpPr/>
          <p:nvPr/>
        </p:nvSpPr>
        <p:spPr>
          <a:xfrm>
            <a:off x="3239872" y="552819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92" name="Chevron 91"/>
          <p:cNvSpPr/>
          <p:nvPr/>
        </p:nvSpPr>
        <p:spPr>
          <a:xfrm>
            <a:off x="4749555" y="5528199"/>
            <a:ext cx="393700" cy="39370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ckwell" pitchFamily="18" charset="0"/>
            </a:endParaRPr>
          </a:p>
        </p:txBody>
      </p:sp>
      <p:sp>
        <p:nvSpPr>
          <p:cNvPr id="93" name="Freeform 92"/>
          <p:cNvSpPr/>
          <p:nvPr/>
        </p:nvSpPr>
        <p:spPr>
          <a:xfrm>
            <a:off x="1149778" y="6284899"/>
            <a:ext cx="3057525" cy="257175"/>
          </a:xfrm>
          <a:custGeom>
            <a:avLst/>
            <a:gdLst>
              <a:gd name="connsiteX0" fmla="*/ 3057525 w 3057525"/>
              <a:gd name="connsiteY0" fmla="*/ 0 h 257175"/>
              <a:gd name="connsiteX1" fmla="*/ 3057525 w 3057525"/>
              <a:gd name="connsiteY1" fmla="*/ 257175 h 257175"/>
              <a:gd name="connsiteX2" fmla="*/ 0 w 3057525"/>
              <a:gd name="connsiteY2" fmla="*/ 257175 h 257175"/>
              <a:gd name="connsiteX3" fmla="*/ 0 w 3057525"/>
              <a:gd name="connsiteY3" fmla="*/ 9525 h 257175"/>
            </a:gdLst>
            <a:ahLst/>
            <a:cxnLst>
              <a:cxn ang="0">
                <a:pos x="connsiteX0" y="connsiteY0"/>
              </a:cxn>
              <a:cxn ang="0">
                <a:pos x="connsiteX1" y="connsiteY1"/>
              </a:cxn>
              <a:cxn ang="0">
                <a:pos x="connsiteX2" y="connsiteY2"/>
              </a:cxn>
              <a:cxn ang="0">
                <a:pos x="connsiteX3" y="connsiteY3"/>
              </a:cxn>
            </a:cxnLst>
            <a:rect l="l" t="t" r="r" b="b"/>
            <a:pathLst>
              <a:path w="3057525" h="257175">
                <a:moveTo>
                  <a:pt x="3057525" y="0"/>
                </a:moveTo>
                <a:lnTo>
                  <a:pt x="3057525" y="257175"/>
                </a:lnTo>
                <a:lnTo>
                  <a:pt x="0" y="257175"/>
                </a:lnTo>
                <a:lnTo>
                  <a:pt x="0" y="9525"/>
                </a:lnTo>
              </a:path>
            </a:pathLst>
          </a:custGeom>
          <a:noFill/>
          <a:ln w="57150">
            <a:solidFill>
              <a:schemeClr val="tx2"/>
            </a:solidFill>
            <a:prstDash val="lg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cxnSp>
        <p:nvCxnSpPr>
          <p:cNvPr id="97" name="Straight Arrow Connector 96"/>
          <p:cNvCxnSpPr/>
          <p:nvPr/>
        </p:nvCxnSpPr>
        <p:spPr>
          <a:xfrm flipH="1" flipV="1">
            <a:off x="2678540" y="6280129"/>
            <a:ext cx="4015" cy="295275"/>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31" name="Picture 6"/>
          <p:cNvPicPr>
            <a:picLocks noChangeAspect="1" noChangeArrowheads="1"/>
          </p:cNvPicPr>
          <p:nvPr/>
        </p:nvPicPr>
        <p:blipFill>
          <a:blip r:embed="rId11" cstate="screen">
            <a:extLst>
              <a:ext uri="{28A0092B-C50C-407E-A947-70E740481C1C}">
                <a14:useLocalDpi xmlns:a14="http://schemas.microsoft.com/office/drawing/2010/main"/>
              </a:ext>
            </a:extLst>
          </a:blip>
          <a:stretch>
            <a:fillRect/>
          </a:stretch>
        </p:blipFill>
        <p:spPr bwMode="auto">
          <a:xfrm>
            <a:off x="3736542" y="5362593"/>
            <a:ext cx="882043" cy="753505"/>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auto">
          <a:xfrm>
            <a:off x="2213743" y="5357823"/>
            <a:ext cx="882043" cy="753504"/>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p:cNvPicPr>
            <a:picLocks noChangeAspect="1" noChangeArrowheads="1"/>
          </p:cNvPicPr>
          <p:nvPr/>
        </p:nvPicPr>
        <p:blipFill>
          <a:blip r:embed="rId13" cstate="screen">
            <a:extLst>
              <a:ext uri="{28A0092B-C50C-407E-A947-70E740481C1C}">
                <a14:useLocalDpi xmlns:a14="http://schemas.microsoft.com/office/drawing/2010/main"/>
              </a:ext>
            </a:extLst>
          </a:blip>
          <a:stretch>
            <a:fillRect/>
          </a:stretch>
        </p:blipFill>
        <p:spPr bwMode="auto">
          <a:xfrm>
            <a:off x="5255227" y="5362585"/>
            <a:ext cx="882042" cy="753504"/>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Connector 134"/>
          <p:cNvCxnSpPr/>
          <p:nvPr/>
        </p:nvCxnSpPr>
        <p:spPr>
          <a:xfrm>
            <a:off x="260336" y="2287019"/>
            <a:ext cx="6186239" cy="0"/>
          </a:xfrm>
          <a:prstGeom prst="line">
            <a:avLst/>
          </a:prstGeom>
          <a:ln w="12700">
            <a:solidFill>
              <a:srgbClr val="00B05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0336" y="4609303"/>
            <a:ext cx="6186239" cy="0"/>
          </a:xfrm>
          <a:prstGeom prst="line">
            <a:avLst/>
          </a:prstGeom>
          <a:ln w="12700">
            <a:solidFill>
              <a:srgbClr val="00B050"/>
            </a:solidFill>
            <a:prstDash val="lgDash"/>
          </a:ln>
          <a:effectLst/>
        </p:spPr>
        <p:style>
          <a:lnRef idx="2">
            <a:schemeClr val="accent1"/>
          </a:lnRef>
          <a:fillRef idx="0">
            <a:schemeClr val="accent1"/>
          </a:fillRef>
          <a:effectRef idx="1">
            <a:schemeClr val="accent1"/>
          </a:effectRef>
          <a:fontRef idx="minor">
            <a:schemeClr val="tx1"/>
          </a:fontRef>
        </p:style>
      </p:cxnSp>
      <p:sp>
        <p:nvSpPr>
          <p:cNvPr id="102" name="Date Placeholder 101"/>
          <p:cNvSpPr>
            <a:spLocks noGrp="1"/>
          </p:cNvSpPr>
          <p:nvPr>
            <p:ph type="dt" sz="half" idx="10"/>
          </p:nvPr>
        </p:nvSpPr>
        <p:spPr/>
        <p:txBody>
          <a:bodyPr/>
          <a:lstStyle/>
          <a:p>
            <a:fld id="{501EF197-BD6F-47A5-8675-5759DE7502CD}" type="datetime1">
              <a:rPr lang="en-US" smtClean="0"/>
              <a:t>4/12/14</a:t>
            </a:fld>
            <a:endParaRPr lang="en-US" dirty="0"/>
          </a:p>
        </p:txBody>
      </p:sp>
      <p:sp>
        <p:nvSpPr>
          <p:cNvPr id="103" name="Slide Number Placeholder 102"/>
          <p:cNvSpPr>
            <a:spLocks noGrp="1"/>
          </p:cNvSpPr>
          <p:nvPr>
            <p:ph type="sldNum" sz="quarter" idx="12"/>
          </p:nvPr>
        </p:nvSpPr>
        <p:spPr/>
        <p:txBody>
          <a:bodyPr/>
          <a:lstStyle/>
          <a:p>
            <a:fld id="{713C7D3C-22D2-7449-8935-5F36E8921380}" type="slidenum">
              <a:rPr lang="en-US" smtClean="0"/>
              <a:pPr/>
              <a:t>13</a:t>
            </a:fld>
            <a:endParaRPr lang="en-US" dirty="0"/>
          </a:p>
        </p:txBody>
      </p:sp>
    </p:spTree>
    <p:extLst>
      <p:ext uri="{BB962C8B-B14F-4D97-AF65-F5344CB8AC3E}">
        <p14:creationId xmlns:p14="http://schemas.microsoft.com/office/powerpoint/2010/main" val="5363086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52425" y="5041011"/>
            <a:ext cx="8598360" cy="6422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21" name="Group 20"/>
          <p:cNvGrpSpPr/>
          <p:nvPr/>
        </p:nvGrpSpPr>
        <p:grpSpPr>
          <a:xfrm>
            <a:off x="2946575" y="4605435"/>
            <a:ext cx="1010140" cy="937671"/>
            <a:chOff x="1820292" y="2428401"/>
            <a:chExt cx="1818258" cy="1818258"/>
          </a:xfrm>
        </p:grpSpPr>
        <p:sp>
          <p:nvSpPr>
            <p:cNvPr id="22" name="Oval 21"/>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规划</a:t>
              </a:r>
              <a:endParaRPr lang="en-US" altLang="zh-CN" sz="1600" dirty="0" smtClean="0">
                <a:latin typeface="Rockwell" pitchFamily="18" charset="0"/>
              </a:endParaRPr>
            </a:p>
            <a:p>
              <a:pPr algn="ctr"/>
              <a:r>
                <a:rPr lang="zh-CN" altLang="en-US" sz="1600" dirty="0" smtClean="0">
                  <a:latin typeface="Rockwell" pitchFamily="18" charset="0"/>
                </a:rPr>
                <a:t>管理</a:t>
              </a:r>
              <a:endParaRPr lang="en-US" sz="1600" dirty="0">
                <a:latin typeface="Rockwell" pitchFamily="18" charset="0"/>
              </a:endParaRPr>
            </a:p>
          </p:txBody>
        </p:sp>
        <p:sp>
          <p:nvSpPr>
            <p:cNvPr id="23" name="Oval 22"/>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24" name="Group 23"/>
          <p:cNvGrpSpPr/>
          <p:nvPr/>
        </p:nvGrpSpPr>
        <p:grpSpPr>
          <a:xfrm>
            <a:off x="1467388" y="4574701"/>
            <a:ext cx="957018" cy="945963"/>
            <a:chOff x="1820292" y="2566185"/>
            <a:chExt cx="1818258" cy="1818258"/>
          </a:xfrm>
        </p:grpSpPr>
        <p:sp>
          <p:nvSpPr>
            <p:cNvPr id="25" name="Oval 2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华文细黑"/>
                  <a:ea typeface="华文细黑"/>
                  <a:cs typeface="华文细黑"/>
                </a:rPr>
                <a:t>探索</a:t>
              </a:r>
              <a:endParaRPr lang="en-US" altLang="zh-CN" sz="1600" dirty="0" smtClean="0">
                <a:latin typeface="华文细黑"/>
                <a:ea typeface="华文细黑"/>
                <a:cs typeface="华文细黑"/>
              </a:endParaRPr>
            </a:p>
            <a:p>
              <a:pPr algn="ctr"/>
              <a:r>
                <a:rPr lang="zh-CN" altLang="en-US" sz="1600" dirty="0" smtClean="0">
                  <a:latin typeface="华文细黑"/>
                  <a:ea typeface="华文细黑"/>
                  <a:cs typeface="华文细黑"/>
                </a:rPr>
                <a:t>需求</a:t>
              </a:r>
              <a:endParaRPr lang="en-US" sz="1600" dirty="0">
                <a:latin typeface="华文细黑"/>
                <a:ea typeface="华文细黑"/>
                <a:cs typeface="华文细黑"/>
              </a:endParaRPr>
            </a:p>
          </p:txBody>
        </p:sp>
        <p:sp>
          <p:nvSpPr>
            <p:cNvPr id="26" name="Oval 2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27" name="Group 26"/>
          <p:cNvGrpSpPr/>
          <p:nvPr/>
        </p:nvGrpSpPr>
        <p:grpSpPr>
          <a:xfrm>
            <a:off x="4336446" y="4572383"/>
            <a:ext cx="1049593" cy="987644"/>
            <a:chOff x="1820292" y="2566185"/>
            <a:chExt cx="1818258" cy="1818258"/>
          </a:xfrm>
        </p:grpSpPr>
        <p:sp>
          <p:nvSpPr>
            <p:cNvPr id="28" name="Oval 27"/>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内容</a:t>
              </a:r>
              <a:endParaRPr lang="en-US" altLang="zh-CN" sz="1600" dirty="0" smtClean="0">
                <a:latin typeface="Rockwell" pitchFamily="18" charset="0"/>
              </a:endParaRPr>
            </a:p>
            <a:p>
              <a:pPr algn="ctr"/>
              <a:r>
                <a:rPr lang="zh-CN" altLang="en-US" sz="1600" dirty="0" smtClean="0">
                  <a:latin typeface="Rockwell" pitchFamily="18" charset="0"/>
                </a:rPr>
                <a:t>分布</a:t>
              </a:r>
              <a:endParaRPr lang="en-US" sz="1600" dirty="0">
                <a:latin typeface="Rockwell" pitchFamily="18" charset="0"/>
              </a:endParaRPr>
            </a:p>
          </p:txBody>
        </p:sp>
        <p:sp>
          <p:nvSpPr>
            <p:cNvPr id="29" name="Oval 28"/>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30" name="Group 29"/>
          <p:cNvGrpSpPr/>
          <p:nvPr/>
        </p:nvGrpSpPr>
        <p:grpSpPr>
          <a:xfrm>
            <a:off x="5595834" y="4452525"/>
            <a:ext cx="1119592" cy="1107511"/>
            <a:chOff x="1820292" y="2428401"/>
            <a:chExt cx="1818258" cy="1818258"/>
          </a:xfrm>
        </p:grpSpPr>
        <p:sp>
          <p:nvSpPr>
            <p:cNvPr id="31" name="Oval 30"/>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产品</a:t>
              </a:r>
              <a:endParaRPr lang="en-US" altLang="zh-CN" sz="1600" dirty="0" smtClean="0">
                <a:latin typeface="Rockwell" pitchFamily="18" charset="0"/>
              </a:endParaRPr>
            </a:p>
            <a:p>
              <a:pPr algn="ctr"/>
              <a:r>
                <a:rPr lang="zh-CN" altLang="en-US" sz="1600" dirty="0" smtClean="0">
                  <a:latin typeface="Rockwell" pitchFamily="18" charset="0"/>
                </a:rPr>
                <a:t>开发</a:t>
              </a:r>
              <a:endParaRPr lang="en-US" sz="1600" dirty="0">
                <a:latin typeface="Rockwell" pitchFamily="18" charset="0"/>
              </a:endParaRPr>
            </a:p>
          </p:txBody>
        </p:sp>
        <p:sp>
          <p:nvSpPr>
            <p:cNvPr id="32" name="Oval 31"/>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33" name="Group 32"/>
          <p:cNvGrpSpPr/>
          <p:nvPr/>
        </p:nvGrpSpPr>
        <p:grpSpPr>
          <a:xfrm>
            <a:off x="7600496" y="4605429"/>
            <a:ext cx="924885" cy="992835"/>
            <a:chOff x="1820292" y="2428401"/>
            <a:chExt cx="1818258" cy="1818258"/>
          </a:xfrm>
        </p:grpSpPr>
        <p:sp>
          <p:nvSpPr>
            <p:cNvPr id="34" name="Oval 33"/>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latin typeface="Rockwell" pitchFamily="18" charset="0"/>
                </a:rPr>
                <a:t>数字化</a:t>
              </a:r>
              <a:endParaRPr lang="en-US" altLang="zh-CN" sz="1600" b="1" dirty="0" smtClean="0">
                <a:latin typeface="Rockwell" pitchFamily="18" charset="0"/>
              </a:endParaRPr>
            </a:p>
            <a:p>
              <a:pPr algn="ctr"/>
              <a:r>
                <a:rPr lang="zh-CN" altLang="en-US" sz="1600" b="1" dirty="0" smtClean="0">
                  <a:latin typeface="Rockwell" pitchFamily="18" charset="0"/>
                </a:rPr>
                <a:t>发布</a:t>
              </a:r>
              <a:endParaRPr lang="en-US" sz="1600" b="1" dirty="0">
                <a:latin typeface="Rockwell" pitchFamily="18" charset="0"/>
              </a:endParaRPr>
            </a:p>
          </p:txBody>
        </p:sp>
        <p:sp>
          <p:nvSpPr>
            <p:cNvPr id="35" name="Oval 34"/>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sp>
        <p:nvSpPr>
          <p:cNvPr id="4" name="Title 3"/>
          <p:cNvSpPr>
            <a:spLocks noGrp="1"/>
          </p:cNvSpPr>
          <p:nvPr>
            <p:ph type="title"/>
          </p:nvPr>
        </p:nvSpPr>
        <p:spPr/>
        <p:txBody>
          <a:bodyPr>
            <a:normAutofit/>
          </a:bodyPr>
          <a:lstStyle/>
          <a:p>
            <a:r>
              <a:rPr lang="zh-CN" altLang="en-US" dirty="0" smtClean="0"/>
              <a:t>单兵作战的宿命？</a:t>
            </a:r>
            <a:endParaRPr lang="en-US" dirty="0"/>
          </a:p>
        </p:txBody>
      </p:sp>
      <p:sp>
        <p:nvSpPr>
          <p:cNvPr id="2" name="Left Brace 1"/>
          <p:cNvSpPr/>
          <p:nvPr/>
        </p:nvSpPr>
        <p:spPr>
          <a:xfrm rot="5400000">
            <a:off x="4572000" y="609600"/>
            <a:ext cx="914400" cy="7010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2819400" y="2819409"/>
            <a:ext cx="4339650" cy="646331"/>
          </a:xfrm>
          <a:prstGeom prst="rect">
            <a:avLst/>
          </a:prstGeom>
          <a:noFill/>
        </p:spPr>
        <p:txBody>
          <a:bodyPr wrap="none" rtlCol="0">
            <a:spAutoFit/>
          </a:bodyPr>
          <a:lstStyle/>
          <a:p>
            <a:r>
              <a:rPr lang="zh-CN" altLang="en-US" sz="3600" dirty="0" smtClean="0">
                <a:latin typeface="Heiti SC Light"/>
                <a:ea typeface="Heiti SC Light"/>
                <a:cs typeface="Heiti SC Light"/>
              </a:rPr>
              <a:t>长期奋战，旷日耗时</a:t>
            </a:r>
            <a:endParaRPr lang="en-US" sz="3600" dirty="0">
              <a:latin typeface="Heiti SC Light"/>
              <a:ea typeface="Heiti SC Light"/>
              <a:cs typeface="Heiti SC Light"/>
            </a:endParaRPr>
          </a:p>
        </p:txBody>
      </p:sp>
      <p:sp>
        <p:nvSpPr>
          <p:cNvPr id="37" name="Date Placeholder 36"/>
          <p:cNvSpPr>
            <a:spLocks noGrp="1"/>
          </p:cNvSpPr>
          <p:nvPr>
            <p:ph type="dt" sz="half" idx="10"/>
          </p:nvPr>
        </p:nvSpPr>
        <p:spPr/>
        <p:txBody>
          <a:bodyPr/>
          <a:lstStyle/>
          <a:p>
            <a:fld id="{D2A0AA6C-26C0-4A22-9284-EE76621B9B08}" type="datetime1">
              <a:rPr lang="en-US" smtClean="0"/>
              <a:t>4/12/14</a:t>
            </a:fld>
            <a:endParaRPr lang="en-US" dirty="0"/>
          </a:p>
        </p:txBody>
      </p:sp>
      <p:sp>
        <p:nvSpPr>
          <p:cNvPr id="38" name="Slide Number Placeholder 37"/>
          <p:cNvSpPr>
            <a:spLocks noGrp="1"/>
          </p:cNvSpPr>
          <p:nvPr>
            <p:ph type="sldNum" sz="quarter" idx="12"/>
          </p:nvPr>
        </p:nvSpPr>
        <p:spPr/>
        <p:txBody>
          <a:bodyPr/>
          <a:lstStyle/>
          <a:p>
            <a:fld id="{713C7D3C-22D2-7449-8935-5F36E8921380}" type="slidenum">
              <a:rPr lang="en-US" smtClean="0"/>
              <a:pPr/>
              <a:t>14</a:t>
            </a:fld>
            <a:endParaRPr lang="en-US" dirty="0"/>
          </a:p>
        </p:txBody>
      </p:sp>
    </p:spTree>
    <p:extLst>
      <p:ext uri="{BB962C8B-B14F-4D97-AF65-F5344CB8AC3E}">
        <p14:creationId xmlns:p14="http://schemas.microsoft.com/office/powerpoint/2010/main" val="3948790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84200" y="1363101"/>
            <a:ext cx="8191500" cy="5063099"/>
            <a:chOff x="584200" y="1363102"/>
            <a:chExt cx="8191500" cy="5063098"/>
          </a:xfrm>
        </p:grpSpPr>
        <p:pic>
          <p:nvPicPr>
            <p:cNvPr id="2" name="图片 1" descr="graph-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4200" y="1363102"/>
              <a:ext cx="8191500" cy="5063098"/>
            </a:xfrm>
            <a:prstGeom prst="rect">
              <a:avLst/>
            </a:prstGeom>
          </p:spPr>
        </p:pic>
        <p:pic>
          <p:nvPicPr>
            <p:cNvPr id="5" name="图片 4" descr="graph-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4200" y="4157102"/>
              <a:ext cx="736600" cy="736600"/>
            </a:xfrm>
            <a:prstGeom prst="rect">
              <a:avLst/>
            </a:prstGeom>
          </p:spPr>
        </p:pic>
      </p:grpSp>
      <p:sp>
        <p:nvSpPr>
          <p:cNvPr id="36" name="Rectangle 35"/>
          <p:cNvSpPr/>
          <p:nvPr/>
        </p:nvSpPr>
        <p:spPr>
          <a:xfrm>
            <a:off x="352425" y="5041011"/>
            <a:ext cx="8598360" cy="6422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21" name="Group 20"/>
          <p:cNvGrpSpPr/>
          <p:nvPr/>
        </p:nvGrpSpPr>
        <p:grpSpPr>
          <a:xfrm>
            <a:off x="2946575" y="4605435"/>
            <a:ext cx="1010140" cy="937671"/>
            <a:chOff x="1820292" y="2428401"/>
            <a:chExt cx="1818258" cy="1818258"/>
          </a:xfrm>
        </p:grpSpPr>
        <p:sp>
          <p:nvSpPr>
            <p:cNvPr id="22" name="Oval 21"/>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规划管理</a:t>
              </a:r>
              <a:endParaRPr lang="en-US" sz="1600" dirty="0">
                <a:latin typeface="Rockwell" pitchFamily="18" charset="0"/>
              </a:endParaRPr>
            </a:p>
          </p:txBody>
        </p:sp>
        <p:sp>
          <p:nvSpPr>
            <p:cNvPr id="23" name="Oval 22"/>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24" name="Group 23"/>
          <p:cNvGrpSpPr/>
          <p:nvPr/>
        </p:nvGrpSpPr>
        <p:grpSpPr>
          <a:xfrm>
            <a:off x="1467388" y="4574701"/>
            <a:ext cx="957018" cy="945963"/>
            <a:chOff x="1820292" y="2566185"/>
            <a:chExt cx="1818258" cy="1818258"/>
          </a:xfrm>
        </p:grpSpPr>
        <p:sp>
          <p:nvSpPr>
            <p:cNvPr id="25" name="Oval 24"/>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ea typeface="Verdana" pitchFamily="34" charset="0"/>
                  <a:cs typeface="Verdana" pitchFamily="34" charset="0"/>
                </a:rPr>
                <a:t>探索</a:t>
              </a:r>
              <a:endParaRPr lang="en-US" altLang="zh-CN" sz="1600" dirty="0" smtClean="0">
                <a:latin typeface="Rockwell" pitchFamily="18" charset="0"/>
                <a:ea typeface="Verdana" pitchFamily="34" charset="0"/>
                <a:cs typeface="Verdana" pitchFamily="34" charset="0"/>
              </a:endParaRPr>
            </a:p>
            <a:p>
              <a:pPr algn="ctr"/>
              <a:r>
                <a:rPr lang="zh-CN" altLang="en-US" sz="1600" dirty="0" smtClean="0">
                  <a:latin typeface="Rockwell" pitchFamily="18" charset="0"/>
                  <a:ea typeface="Verdana" pitchFamily="34" charset="0"/>
                  <a:cs typeface="Verdana" pitchFamily="34" charset="0"/>
                </a:rPr>
                <a:t>需求</a:t>
              </a:r>
              <a:endParaRPr lang="en-US" sz="1600" dirty="0">
                <a:latin typeface="Rockwell" pitchFamily="18" charset="0"/>
                <a:ea typeface="Verdana" pitchFamily="34" charset="0"/>
                <a:cs typeface="Verdana" pitchFamily="34" charset="0"/>
              </a:endParaRPr>
            </a:p>
          </p:txBody>
        </p:sp>
        <p:sp>
          <p:nvSpPr>
            <p:cNvPr id="26" name="Oval 25"/>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27" name="Group 26"/>
          <p:cNvGrpSpPr/>
          <p:nvPr/>
        </p:nvGrpSpPr>
        <p:grpSpPr>
          <a:xfrm>
            <a:off x="4336446" y="4572383"/>
            <a:ext cx="1049593" cy="987644"/>
            <a:chOff x="1820292" y="2566185"/>
            <a:chExt cx="1818258" cy="1818258"/>
          </a:xfrm>
        </p:grpSpPr>
        <p:sp>
          <p:nvSpPr>
            <p:cNvPr id="28" name="Oval 27"/>
            <p:cNvSpPr/>
            <p:nvPr/>
          </p:nvSpPr>
          <p:spPr>
            <a:xfrm>
              <a:off x="1820292" y="2566185"/>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内容</a:t>
              </a:r>
              <a:endParaRPr lang="en-US" altLang="zh-CN" sz="1600" dirty="0" smtClean="0">
                <a:latin typeface="Rockwell" pitchFamily="18" charset="0"/>
              </a:endParaRPr>
            </a:p>
            <a:p>
              <a:pPr algn="ctr"/>
              <a:r>
                <a:rPr lang="zh-CN" altLang="en-US" sz="1600" dirty="0" smtClean="0">
                  <a:latin typeface="Rockwell" pitchFamily="18" charset="0"/>
                </a:rPr>
                <a:t>分布</a:t>
              </a:r>
              <a:endParaRPr lang="en-US" sz="1600" dirty="0">
                <a:latin typeface="Rockwell" pitchFamily="18" charset="0"/>
              </a:endParaRPr>
            </a:p>
          </p:txBody>
        </p:sp>
        <p:sp>
          <p:nvSpPr>
            <p:cNvPr id="29" name="Oval 28"/>
            <p:cNvSpPr/>
            <p:nvPr/>
          </p:nvSpPr>
          <p:spPr>
            <a:xfrm>
              <a:off x="1912367" y="2663340"/>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30" name="Group 29"/>
          <p:cNvGrpSpPr/>
          <p:nvPr/>
        </p:nvGrpSpPr>
        <p:grpSpPr>
          <a:xfrm>
            <a:off x="5595834" y="4452525"/>
            <a:ext cx="1119592" cy="1107511"/>
            <a:chOff x="1820292" y="2428401"/>
            <a:chExt cx="1818258" cy="1818258"/>
          </a:xfrm>
        </p:grpSpPr>
        <p:sp>
          <p:nvSpPr>
            <p:cNvPr id="31" name="Oval 30"/>
            <p:cNvSpPr/>
            <p:nvPr/>
          </p:nvSpPr>
          <p:spPr>
            <a:xfrm>
              <a:off x="1820292" y="2428401"/>
              <a:ext cx="1818258" cy="18182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latin typeface="Rockwell" pitchFamily="18" charset="0"/>
                </a:rPr>
                <a:t>产品</a:t>
              </a:r>
              <a:endParaRPr lang="en-US" altLang="zh-CN" sz="1600" dirty="0" smtClean="0">
                <a:latin typeface="Rockwell" pitchFamily="18" charset="0"/>
              </a:endParaRPr>
            </a:p>
            <a:p>
              <a:pPr algn="ctr"/>
              <a:r>
                <a:rPr lang="zh-CN" altLang="en-US" sz="1600" dirty="0" smtClean="0">
                  <a:latin typeface="Rockwell" pitchFamily="18" charset="0"/>
                </a:rPr>
                <a:t>开发</a:t>
              </a:r>
              <a:endParaRPr lang="en-US" sz="1600" dirty="0">
                <a:latin typeface="Rockwell" pitchFamily="18" charset="0"/>
              </a:endParaRPr>
            </a:p>
          </p:txBody>
        </p:sp>
        <p:sp>
          <p:nvSpPr>
            <p:cNvPr id="32" name="Oval 31"/>
            <p:cNvSpPr/>
            <p:nvPr/>
          </p:nvSpPr>
          <p:spPr>
            <a:xfrm>
              <a:off x="1912367" y="2525556"/>
              <a:ext cx="1621408" cy="1621408"/>
            </a:xfrm>
            <a:prstGeom prst="ellipse">
              <a:avLst/>
            </a:prstGeom>
            <a:no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grpSp>
        <p:nvGrpSpPr>
          <p:cNvPr id="33" name="Group 32"/>
          <p:cNvGrpSpPr/>
          <p:nvPr/>
        </p:nvGrpSpPr>
        <p:grpSpPr>
          <a:xfrm>
            <a:off x="7600496" y="4605429"/>
            <a:ext cx="924885" cy="992835"/>
            <a:chOff x="1820292" y="2428401"/>
            <a:chExt cx="1818258" cy="1818258"/>
          </a:xfrm>
        </p:grpSpPr>
        <p:sp>
          <p:nvSpPr>
            <p:cNvPr id="34" name="Oval 33"/>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latin typeface="Rockwell" pitchFamily="18" charset="0"/>
                </a:rPr>
                <a:t>数字化</a:t>
              </a:r>
              <a:endParaRPr lang="en-US" altLang="zh-CN" sz="1600" b="1" dirty="0" smtClean="0">
                <a:latin typeface="Rockwell" pitchFamily="18" charset="0"/>
              </a:endParaRPr>
            </a:p>
            <a:p>
              <a:pPr algn="ctr"/>
              <a:r>
                <a:rPr lang="zh-CN" altLang="en-US" sz="1600" b="1" dirty="0" smtClean="0">
                  <a:latin typeface="Rockwell" pitchFamily="18" charset="0"/>
                </a:rPr>
                <a:t>发布</a:t>
              </a:r>
              <a:endParaRPr lang="en-US" sz="1600" b="1" dirty="0">
                <a:latin typeface="Rockwell" pitchFamily="18" charset="0"/>
              </a:endParaRPr>
            </a:p>
          </p:txBody>
        </p:sp>
        <p:sp>
          <p:nvSpPr>
            <p:cNvPr id="35" name="Oval 34"/>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Rockwell" pitchFamily="18" charset="0"/>
              </a:endParaRPr>
            </a:p>
          </p:txBody>
        </p:sp>
      </p:grpSp>
      <p:sp>
        <p:nvSpPr>
          <p:cNvPr id="37" name="Title 1"/>
          <p:cNvSpPr>
            <a:spLocks noGrp="1"/>
          </p:cNvSpPr>
          <p:nvPr>
            <p:ph type="title"/>
          </p:nvPr>
        </p:nvSpPr>
        <p:spPr>
          <a:xfrm>
            <a:off x="457200" y="274639"/>
            <a:ext cx="8229600" cy="1143000"/>
          </a:xfrm>
        </p:spPr>
        <p:txBody>
          <a:bodyPr/>
          <a:lstStyle/>
          <a:p>
            <a:r>
              <a:rPr lang="zh-CN" altLang="en-US" dirty="0">
                <a:latin typeface="Rockwell"/>
                <a:cs typeface="Rockwell"/>
              </a:rPr>
              <a:t>互联网资源的重组</a:t>
            </a:r>
            <a:endParaRPr lang="en-US" dirty="0">
              <a:latin typeface="Rockwell"/>
              <a:cs typeface="Rockwell"/>
            </a:endParaRPr>
          </a:p>
        </p:txBody>
      </p:sp>
      <p:pic>
        <p:nvPicPr>
          <p:cNvPr id="38" name="图片 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40773" y="1605343"/>
            <a:ext cx="1848404" cy="110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Date Placeholder 38"/>
          <p:cNvSpPr>
            <a:spLocks noGrp="1"/>
          </p:cNvSpPr>
          <p:nvPr>
            <p:ph type="dt" sz="half" idx="10"/>
          </p:nvPr>
        </p:nvSpPr>
        <p:spPr/>
        <p:txBody>
          <a:bodyPr/>
          <a:lstStyle/>
          <a:p>
            <a:fld id="{8A650CA8-05F1-48D3-AC8E-00B56E22C951}" type="datetime1">
              <a:rPr lang="en-US" smtClean="0"/>
              <a:t>4/12/14</a:t>
            </a:fld>
            <a:endParaRPr lang="en-US" dirty="0"/>
          </a:p>
        </p:txBody>
      </p:sp>
      <p:sp>
        <p:nvSpPr>
          <p:cNvPr id="40" name="Slide Number Placeholder 39"/>
          <p:cNvSpPr>
            <a:spLocks noGrp="1"/>
          </p:cNvSpPr>
          <p:nvPr>
            <p:ph type="sldNum" sz="quarter" idx="12"/>
          </p:nvPr>
        </p:nvSpPr>
        <p:spPr/>
        <p:txBody>
          <a:bodyPr/>
          <a:lstStyle/>
          <a:p>
            <a:fld id="{713C7D3C-22D2-7449-8935-5F36E8921380}" type="slidenum">
              <a:rPr lang="en-US" smtClean="0"/>
              <a:pPr/>
              <a:t>15</a:t>
            </a:fld>
            <a:endParaRPr lang="en-US" dirty="0"/>
          </a:p>
        </p:txBody>
      </p:sp>
    </p:spTree>
    <p:extLst>
      <p:ext uri="{BB962C8B-B14F-4D97-AF65-F5344CB8AC3E}">
        <p14:creationId xmlns:p14="http://schemas.microsoft.com/office/powerpoint/2010/main" val="9213239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18" presetClass="entr" presetSubtype="12" fill="hold" nodeType="afterEffect">
                                  <p:stCondLst>
                                    <p:cond delay="2000"/>
                                  </p:stCondLst>
                                  <p:childTnLst>
                                    <p:set>
                                      <p:cBhvr>
                                        <p:cTn id="10" dur="1" fill="hold">
                                          <p:stCondLst>
                                            <p:cond delay="0"/>
                                          </p:stCondLst>
                                        </p:cTn>
                                        <p:tgtEl>
                                          <p:spTgt spid="38"/>
                                        </p:tgtEl>
                                        <p:attrNameLst>
                                          <p:attrName>style.visibility</p:attrName>
                                        </p:attrNameLst>
                                      </p:cBhvr>
                                      <p:to>
                                        <p:strVal val="visible"/>
                                      </p:to>
                                    </p:set>
                                    <p:animEffect transition="in" filter="strips(downLeft)">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ockwell" pitchFamily="18" charset="0"/>
              </a:rPr>
              <a:t>XLP Case Studies</a:t>
            </a:r>
            <a:endParaRPr lang="en-US" dirty="0">
              <a:latin typeface="Rockwell" pitchFamily="18" charset="0"/>
            </a:endParaRPr>
          </a:p>
        </p:txBody>
      </p:sp>
      <p:sp>
        <p:nvSpPr>
          <p:cNvPr id="3" name="Content Placeholder 2"/>
          <p:cNvSpPr>
            <a:spLocks noGrp="1"/>
          </p:cNvSpPr>
          <p:nvPr>
            <p:ph idx="1"/>
          </p:nvPr>
        </p:nvSpPr>
        <p:spPr>
          <a:xfrm>
            <a:off x="937589" y="2114552"/>
            <a:ext cx="7749223" cy="4011613"/>
          </a:xfrm>
        </p:spPr>
        <p:txBody>
          <a:bodyPr>
            <a:noAutofit/>
          </a:bodyPr>
          <a:lstStyle/>
          <a:p>
            <a:r>
              <a:rPr lang="zh-CN" altLang="en-US" sz="2400" dirty="0" smtClean="0">
                <a:latin typeface="Rockwell" pitchFamily="18" charset="0"/>
              </a:rPr>
              <a:t>基于物联网技术的自动化供应链</a:t>
            </a:r>
            <a:r>
              <a:rPr lang="en-US" sz="2400" dirty="0" smtClean="0">
                <a:latin typeface="Rockwell" pitchFamily="18" charset="0"/>
              </a:rPr>
              <a:t> (</a:t>
            </a:r>
            <a:r>
              <a:rPr lang="en-US" altLang="zh-CN" sz="2400" dirty="0" smtClean="0">
                <a:latin typeface="Rockwell" pitchFamily="18" charset="0"/>
              </a:rPr>
              <a:t>8</a:t>
            </a:r>
            <a:r>
              <a:rPr lang="zh-CN" altLang="en-US" sz="2400" dirty="0" smtClean="0">
                <a:latin typeface="Rockwell" pitchFamily="18" charset="0"/>
              </a:rPr>
              <a:t>月</a:t>
            </a:r>
            <a:r>
              <a:rPr lang="en-US" sz="2400" dirty="0" smtClean="0">
                <a:latin typeface="Rockwell" pitchFamily="18" charset="0"/>
              </a:rPr>
              <a:t>. 2012)</a:t>
            </a:r>
          </a:p>
          <a:p>
            <a:r>
              <a:rPr lang="zh-CN" altLang="en-US" sz="2400" dirty="0" smtClean="0">
                <a:latin typeface="Rockwell" pitchFamily="18" charset="0"/>
              </a:rPr>
              <a:t>登陆并开发无人岛</a:t>
            </a:r>
            <a:r>
              <a:rPr lang="en-US" sz="2400" dirty="0" smtClean="0">
                <a:latin typeface="Rockwell" pitchFamily="18" charset="0"/>
              </a:rPr>
              <a:t> (</a:t>
            </a:r>
            <a:r>
              <a:rPr lang="en-US" altLang="zh-CN" sz="2400" dirty="0" smtClean="0">
                <a:latin typeface="Rockwell" pitchFamily="18" charset="0"/>
              </a:rPr>
              <a:t>1</a:t>
            </a:r>
            <a:r>
              <a:rPr lang="zh-CN" altLang="en-US" sz="2400" dirty="0" smtClean="0">
                <a:latin typeface="Rockwell" pitchFamily="18" charset="0"/>
              </a:rPr>
              <a:t>月</a:t>
            </a:r>
            <a:r>
              <a:rPr lang="en-US" sz="2400" dirty="0" smtClean="0">
                <a:latin typeface="Rockwell" pitchFamily="18" charset="0"/>
              </a:rPr>
              <a:t>. 2013)</a:t>
            </a:r>
          </a:p>
          <a:p>
            <a:r>
              <a:rPr lang="en-US" altLang="zh-CN" sz="2400" dirty="0" smtClean="0">
                <a:latin typeface="Rockwell" pitchFamily="18" charset="0"/>
              </a:rPr>
              <a:t>Sustainable Digital Publishing </a:t>
            </a:r>
            <a:r>
              <a:rPr lang="en-US" sz="2400" dirty="0" smtClean="0">
                <a:latin typeface="Rockwell" pitchFamily="18" charset="0"/>
              </a:rPr>
              <a:t> (August 2013)</a:t>
            </a:r>
          </a:p>
          <a:p>
            <a:r>
              <a:rPr lang="en-US" altLang="zh-CN" sz="2400" dirty="0" smtClean="0">
                <a:latin typeface="Rockwell" pitchFamily="18" charset="0"/>
              </a:rPr>
              <a:t>Atomic Microscope </a:t>
            </a:r>
            <a:r>
              <a:rPr lang="en-US" sz="2400" dirty="0" smtClean="0">
                <a:latin typeface="Rockwell" pitchFamily="18" charset="0"/>
              </a:rPr>
              <a:t>(Jan. 2014) </a:t>
            </a:r>
          </a:p>
          <a:p>
            <a:r>
              <a:rPr lang="en-US" altLang="zh-CN" sz="2400" dirty="0" smtClean="0">
                <a:latin typeface="Rockwell" pitchFamily="18" charset="0"/>
              </a:rPr>
              <a:t>US-China Green Electronic online competition</a:t>
            </a:r>
            <a:r>
              <a:rPr lang="en-US" sz="2400" dirty="0" smtClean="0">
                <a:latin typeface="Rockwell" pitchFamily="18" charset="0"/>
              </a:rPr>
              <a:t> (May 2014)</a:t>
            </a:r>
          </a:p>
          <a:p>
            <a:r>
              <a:rPr lang="en-US" altLang="zh-CN" sz="2400" dirty="0" smtClean="0">
                <a:latin typeface="Rockwell" pitchFamily="18" charset="0"/>
              </a:rPr>
              <a:t>Digital Publishing Workflow</a:t>
            </a:r>
            <a:r>
              <a:rPr lang="en-US" sz="2400" dirty="0" smtClean="0">
                <a:latin typeface="Rockwell" pitchFamily="18" charset="0"/>
              </a:rPr>
              <a:t> (Sept. 2014)</a:t>
            </a:r>
          </a:p>
          <a:p>
            <a:r>
              <a:rPr lang="en-US" altLang="zh-CN" sz="2400" dirty="0" smtClean="0">
                <a:latin typeface="Rockwell" pitchFamily="18" charset="0"/>
              </a:rPr>
              <a:t>Constitution of </a:t>
            </a:r>
            <a:r>
              <a:rPr lang="en-US" altLang="zh-CN" sz="2400" dirty="0" err="1" smtClean="0">
                <a:latin typeface="Rockwell" pitchFamily="18" charset="0"/>
              </a:rPr>
              <a:t>Hackathone</a:t>
            </a:r>
            <a:r>
              <a:rPr lang="en-US" sz="2400" dirty="0" smtClean="0">
                <a:latin typeface="Rockwell" pitchFamily="18" charset="0"/>
              </a:rPr>
              <a:t> (Oct. 2014</a:t>
            </a:r>
            <a:r>
              <a:rPr lang="en-US" sz="2400" dirty="0">
                <a:latin typeface="Rockwell" pitchFamily="18" charset="0"/>
              </a:rPr>
              <a:t>)</a:t>
            </a:r>
          </a:p>
          <a:p>
            <a:r>
              <a:rPr lang="en-US" altLang="zh-CN" sz="2400" dirty="0" err="1" smtClean="0">
                <a:latin typeface="Rockwell" pitchFamily="18" charset="0"/>
              </a:rPr>
              <a:t>Thacks</a:t>
            </a:r>
            <a:r>
              <a:rPr lang="en-US" altLang="zh-CN" sz="2400" dirty="0" smtClean="0">
                <a:latin typeface="Rockwell" pitchFamily="18" charset="0"/>
              </a:rPr>
              <a:t> Tsinghua University </a:t>
            </a:r>
            <a:r>
              <a:rPr lang="en-US" altLang="zh-CN" sz="2400" dirty="0" err="1" smtClean="0">
                <a:latin typeface="Rockwell" pitchFamily="18" charset="0"/>
              </a:rPr>
              <a:t>Hackathone</a:t>
            </a:r>
            <a:r>
              <a:rPr lang="en-US" sz="2400" dirty="0" smtClean="0">
                <a:latin typeface="Rockwell" pitchFamily="18" charset="0"/>
              </a:rPr>
              <a:t> (Nov. 2014)</a:t>
            </a:r>
            <a:endParaRPr lang="en-US" sz="2400" dirty="0">
              <a:latin typeface="Rockwell" pitchFamily="18" charset="0"/>
            </a:endParaRPr>
          </a:p>
        </p:txBody>
      </p:sp>
      <p:sp>
        <p:nvSpPr>
          <p:cNvPr id="4" name="Date Placeholder 3"/>
          <p:cNvSpPr>
            <a:spLocks noGrp="1"/>
          </p:cNvSpPr>
          <p:nvPr>
            <p:ph type="dt" sz="half" idx="10"/>
          </p:nvPr>
        </p:nvSpPr>
        <p:spPr/>
        <p:txBody>
          <a:bodyPr/>
          <a:lstStyle/>
          <a:p>
            <a:fld id="{0194E1D9-EFA7-46AF-9990-3BEF9F945E31}"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val="23292186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0397"/>
            <a:ext cx="8229600" cy="2306003"/>
          </a:xfrm>
        </p:spPr>
        <p:txBody>
          <a:bodyPr>
            <a:normAutofit/>
          </a:bodyPr>
          <a:lstStyle/>
          <a:p>
            <a:r>
              <a:rPr lang="zh-CN" altLang="en-US" dirty="0" smtClean="0">
                <a:latin typeface="华文黑体"/>
                <a:ea typeface="华文黑体"/>
                <a:cs typeface="华文黑体"/>
              </a:rPr>
              <a:t>探索团队合作的极限！</a:t>
            </a:r>
            <a:endParaRPr lang="en-US" dirty="0">
              <a:latin typeface="华文黑体"/>
              <a:ea typeface="华文黑体"/>
              <a:cs typeface="华文黑体"/>
            </a:endParaRPr>
          </a:p>
        </p:txBody>
      </p:sp>
      <p:sp>
        <p:nvSpPr>
          <p:cNvPr id="3" name="Date Placeholder 2"/>
          <p:cNvSpPr>
            <a:spLocks noGrp="1"/>
          </p:cNvSpPr>
          <p:nvPr>
            <p:ph type="dt" sz="half" idx="10"/>
          </p:nvPr>
        </p:nvSpPr>
        <p:spPr/>
        <p:txBody>
          <a:bodyPr/>
          <a:lstStyle/>
          <a:p>
            <a:fld id="{45E33E7E-7744-4AB5-BF00-781F952D5520}" type="datetime1">
              <a:rPr lang="en-US" smtClean="0"/>
              <a:t>4/12/14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17</a:t>
            </a:fld>
            <a:endParaRPr lang="en-US" dirty="0"/>
          </a:p>
        </p:txBody>
      </p:sp>
    </p:spTree>
    <p:extLst>
      <p:ext uri="{BB962C8B-B14F-4D97-AF65-F5344CB8AC3E}">
        <p14:creationId xmlns:p14="http://schemas.microsoft.com/office/powerpoint/2010/main" val="31524027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zh-CN" altLang="en-US" dirty="0" smtClean="0">
                <a:latin typeface="Rockwell"/>
                <a:cs typeface="Rockwell"/>
              </a:rPr>
              <a:t>开发无人岛</a:t>
            </a:r>
            <a:endParaRPr lang="en-US" dirty="0">
              <a:latin typeface="Rockwell"/>
              <a:cs typeface="Rockwell"/>
            </a:endParaRPr>
          </a:p>
        </p:txBody>
      </p:sp>
      <p:sp>
        <p:nvSpPr>
          <p:cNvPr id="5" name="Trapezoid 4"/>
          <p:cNvSpPr/>
          <p:nvPr/>
        </p:nvSpPr>
        <p:spPr>
          <a:xfrm rot="5400000">
            <a:off x="-925512" y="3587751"/>
            <a:ext cx="4267200" cy="838200"/>
          </a:xfrm>
          <a:prstGeom prst="trapezoid">
            <a:avLst>
              <a:gd name="adj" fmla="val 199400"/>
            </a:avLst>
          </a:prstGeom>
          <a:ln/>
        </p:spPr>
        <p:style>
          <a:lnRef idx="2">
            <a:schemeClr val="accent1"/>
          </a:lnRef>
          <a:fillRef idx="1">
            <a:schemeClr val="lt1"/>
          </a:fillRef>
          <a:effectRef idx="0">
            <a:schemeClr val="accent1"/>
          </a:effectRef>
          <a:fontRef idx="minor">
            <a:schemeClr val="dk1"/>
          </a:fontRef>
        </p:style>
        <p:txBody>
          <a:bodyPr lIns="108000" tIns="280800" bIns="46800" anchor="ctr"/>
          <a:lstStyle/>
          <a:p>
            <a:pPr algn="ctr" fontAlgn="auto">
              <a:spcBef>
                <a:spcPts val="0"/>
              </a:spcBef>
              <a:spcAft>
                <a:spcPts val="0"/>
              </a:spcAft>
              <a:defRPr/>
            </a:pPr>
            <a:r>
              <a:rPr lang="en-US" altLang="zh-CN" sz="1200" dirty="0">
                <a:solidFill>
                  <a:schemeClr val="tx1"/>
                </a:solidFill>
                <a:latin typeface="Hiragino Sans GB W3"/>
                <a:ea typeface="Hiragino Sans GB W3"/>
                <a:cs typeface="Hiragino Sans GB W3"/>
              </a:rPr>
              <a:t>International Relations</a:t>
            </a:r>
            <a:endParaRPr lang="en-US" sz="1200" dirty="0">
              <a:solidFill>
                <a:schemeClr val="tx1"/>
              </a:solidFill>
              <a:latin typeface="Hiragino Sans GB W3"/>
              <a:ea typeface="Hiragino Sans GB W3"/>
              <a:cs typeface="Hiragino Sans GB W3"/>
            </a:endParaRPr>
          </a:p>
        </p:txBody>
      </p:sp>
      <p:sp>
        <p:nvSpPr>
          <p:cNvPr id="6" name="Trapezoid 5"/>
          <p:cNvSpPr/>
          <p:nvPr/>
        </p:nvSpPr>
        <p:spPr>
          <a:xfrm rot="5400000">
            <a:off x="-468312" y="3587751"/>
            <a:ext cx="4267200" cy="838200"/>
          </a:xfrm>
          <a:prstGeom prst="trapezoid">
            <a:avLst>
              <a:gd name="adj" fmla="val 199400"/>
            </a:avLst>
          </a:prstGeom>
          <a:ln/>
        </p:spPr>
        <p:style>
          <a:lnRef idx="2">
            <a:schemeClr val="accent4"/>
          </a:lnRef>
          <a:fillRef idx="1">
            <a:schemeClr val="lt1"/>
          </a:fillRef>
          <a:effectRef idx="0">
            <a:schemeClr val="accent4"/>
          </a:effectRef>
          <a:fontRef idx="minor">
            <a:schemeClr val="dk1"/>
          </a:fontRef>
        </p:style>
        <p:txBody>
          <a:bodyPr lIns="108000" tIns="280800" bIns="46800" anchor="ctr"/>
          <a:lstStyle/>
          <a:p>
            <a:pPr algn="ctr" fontAlgn="auto">
              <a:spcBef>
                <a:spcPts val="0"/>
              </a:spcBef>
              <a:spcAft>
                <a:spcPts val="0"/>
              </a:spcAft>
              <a:defRPr/>
            </a:pPr>
            <a:r>
              <a:rPr lang="en-US" altLang="zh-CN" sz="1200" dirty="0">
                <a:solidFill>
                  <a:schemeClr val="tx1"/>
                </a:solidFill>
                <a:latin typeface="Hiragino Sans GB W3"/>
                <a:ea typeface="Hiragino Sans GB W3"/>
                <a:cs typeface="Hiragino Sans GB W3"/>
              </a:rPr>
              <a:t>Economical Forces</a:t>
            </a:r>
            <a:endParaRPr lang="en-US" sz="1200" dirty="0">
              <a:solidFill>
                <a:schemeClr val="tx1"/>
              </a:solidFill>
              <a:latin typeface="Hiragino Sans GB W3"/>
              <a:ea typeface="Hiragino Sans GB W3"/>
              <a:cs typeface="Hiragino Sans GB W3"/>
            </a:endParaRPr>
          </a:p>
        </p:txBody>
      </p:sp>
      <p:sp>
        <p:nvSpPr>
          <p:cNvPr id="7" name="Trapezoid 6"/>
          <p:cNvSpPr/>
          <p:nvPr/>
        </p:nvSpPr>
        <p:spPr>
          <a:xfrm>
            <a:off x="1703388" y="5302251"/>
            <a:ext cx="5943600" cy="838200"/>
          </a:xfrm>
          <a:prstGeom prst="trapezoid">
            <a:avLst>
              <a:gd name="adj" fmla="val 51380"/>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dirty="0"/>
          </a:p>
        </p:txBody>
      </p:sp>
      <p:sp>
        <p:nvSpPr>
          <p:cNvPr id="8" name="Trapezoid 7"/>
          <p:cNvSpPr/>
          <p:nvPr/>
        </p:nvSpPr>
        <p:spPr>
          <a:xfrm>
            <a:off x="2122488" y="4464051"/>
            <a:ext cx="5111750" cy="838200"/>
          </a:xfrm>
          <a:prstGeom prst="trapezoid">
            <a:avLst>
              <a:gd name="adj" fmla="val 51380"/>
            </a:avLst>
          </a:prstGeom>
          <a:pattFill prst="zigZag">
            <a:fgClr>
              <a:srgbClr val="3366FF"/>
            </a:fgClr>
            <a:bgClr>
              <a:schemeClr val="bg1"/>
            </a:bgClr>
          </a:pattFill>
          <a:effectLst/>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dirty="0"/>
          </a:p>
        </p:txBody>
      </p:sp>
      <p:sp>
        <p:nvSpPr>
          <p:cNvPr id="9" name="Trapezoid 8"/>
          <p:cNvSpPr/>
          <p:nvPr/>
        </p:nvSpPr>
        <p:spPr>
          <a:xfrm rot="5400000">
            <a:off x="-11112" y="3587751"/>
            <a:ext cx="4267200" cy="838200"/>
          </a:xfrm>
          <a:prstGeom prst="trapezoid">
            <a:avLst>
              <a:gd name="adj" fmla="val 199400"/>
            </a:avLst>
          </a:prstGeom>
          <a:ln/>
        </p:spPr>
        <p:style>
          <a:lnRef idx="2">
            <a:schemeClr val="accent2"/>
          </a:lnRef>
          <a:fillRef idx="1">
            <a:schemeClr val="lt1"/>
          </a:fillRef>
          <a:effectRef idx="0">
            <a:schemeClr val="accent2"/>
          </a:effectRef>
          <a:fontRef idx="minor">
            <a:schemeClr val="dk1"/>
          </a:fontRef>
        </p:style>
        <p:txBody>
          <a:bodyPr lIns="108000" tIns="280800" bIns="46800" anchor="ctr"/>
          <a:lstStyle/>
          <a:p>
            <a:pPr algn="ctr" fontAlgn="auto">
              <a:spcBef>
                <a:spcPts val="0"/>
              </a:spcBef>
              <a:spcAft>
                <a:spcPts val="0"/>
              </a:spcAft>
              <a:defRPr/>
            </a:pPr>
            <a:r>
              <a:rPr lang="en-US" altLang="zh-CN" sz="1200" dirty="0">
                <a:solidFill>
                  <a:schemeClr val="tx1"/>
                </a:solidFill>
                <a:latin typeface="Hiragino Sans GB W3"/>
                <a:ea typeface="Hiragino Sans GB W3"/>
                <a:cs typeface="Hiragino Sans GB W3"/>
              </a:rPr>
              <a:t>Law and Intellectual Properties</a:t>
            </a:r>
            <a:endParaRPr lang="en-US" sz="1200" dirty="0">
              <a:solidFill>
                <a:schemeClr val="tx1"/>
              </a:solidFill>
              <a:latin typeface="Hiragino Sans GB W3"/>
              <a:ea typeface="Hiragino Sans GB W3"/>
              <a:cs typeface="Hiragino Sans GB W3"/>
            </a:endParaRPr>
          </a:p>
        </p:txBody>
      </p:sp>
      <p:grpSp>
        <p:nvGrpSpPr>
          <p:cNvPr id="27655" name="Group 9"/>
          <p:cNvGrpSpPr>
            <a:grpSpLocks/>
          </p:cNvGrpSpPr>
          <p:nvPr/>
        </p:nvGrpSpPr>
        <p:grpSpPr bwMode="auto">
          <a:xfrm>
            <a:off x="3532188" y="4692651"/>
            <a:ext cx="1985962" cy="1447800"/>
            <a:chOff x="3375447" y="4800600"/>
            <a:chExt cx="1985963" cy="1447800"/>
          </a:xfrm>
        </p:grpSpPr>
        <p:cxnSp>
          <p:nvCxnSpPr>
            <p:cNvPr id="11" name="Curved Connector 10"/>
            <p:cNvCxnSpPr/>
            <p:nvPr/>
          </p:nvCxnSpPr>
          <p:spPr bwMode="auto">
            <a:xfrm rot="5400000">
              <a:off x="3893765" y="4780757"/>
              <a:ext cx="949325" cy="1985963"/>
            </a:xfrm>
            <a:prstGeom prst="curvedConnector3">
              <a:avLst/>
            </a:prstGeom>
            <a:ln w="57150" cmpd="sng"/>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bwMode="auto">
            <a:xfrm rot="16200000" flipH="1">
              <a:off x="4633541" y="4571207"/>
              <a:ext cx="498475" cy="957262"/>
            </a:xfrm>
            <a:prstGeom prst="curvedConnector3">
              <a:avLst/>
            </a:prstGeom>
            <a:ln w="57150" cmpd="sng"/>
          </p:spPr>
          <p:style>
            <a:lnRef idx="2">
              <a:schemeClr val="accent1"/>
            </a:lnRef>
            <a:fillRef idx="0">
              <a:schemeClr val="accent1"/>
            </a:fillRef>
            <a:effectRef idx="1">
              <a:schemeClr val="accent1"/>
            </a:effectRef>
            <a:fontRef idx="minor">
              <a:schemeClr val="tx1"/>
            </a:fontRef>
          </p:style>
        </p:cxnSp>
      </p:grpSp>
      <p:grpSp>
        <p:nvGrpSpPr>
          <p:cNvPr id="27656" name="Group 12"/>
          <p:cNvGrpSpPr>
            <a:grpSpLocks/>
          </p:cNvGrpSpPr>
          <p:nvPr/>
        </p:nvGrpSpPr>
        <p:grpSpPr bwMode="auto">
          <a:xfrm>
            <a:off x="5513388" y="2635257"/>
            <a:ext cx="493712" cy="514351"/>
            <a:chOff x="5356647" y="2743201"/>
            <a:chExt cx="493713" cy="514350"/>
          </a:xfrm>
        </p:grpSpPr>
        <p:sp>
          <p:nvSpPr>
            <p:cNvPr id="14" name="Rectangle 13"/>
            <p:cNvSpPr/>
            <p:nvPr/>
          </p:nvSpPr>
          <p:spPr bwMode="auto">
            <a:xfrm>
              <a:off x="5416972" y="2743201"/>
              <a:ext cx="373063" cy="261938"/>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Trapezoid 14"/>
            <p:cNvSpPr/>
            <p:nvPr/>
          </p:nvSpPr>
          <p:spPr bwMode="auto">
            <a:xfrm>
              <a:off x="5356647" y="3005139"/>
              <a:ext cx="493713" cy="252412"/>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27657" name="TextBox 34"/>
          <p:cNvSpPr txBox="1">
            <a:spLocks noChangeArrowheads="1"/>
          </p:cNvSpPr>
          <p:nvPr/>
        </p:nvSpPr>
        <p:spPr bwMode="auto">
          <a:xfrm>
            <a:off x="2159000" y="5330833"/>
            <a:ext cx="7239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CN" sz="1200" b="1" dirty="0">
                <a:latin typeface="Hiragino Sans GB W3" charset="0"/>
                <a:ea typeface="Hiragino Sans GB W3" charset="0"/>
                <a:cs typeface="Hiragino Sans GB W3" charset="0"/>
              </a:rPr>
              <a:t>Land</a:t>
            </a:r>
          </a:p>
        </p:txBody>
      </p:sp>
      <p:pic>
        <p:nvPicPr>
          <p:cNvPr id="27658" name="Picture 38" descr="Toyhouse Logo.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46788" y="2787657"/>
            <a:ext cx="1363662" cy="40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TextBox 41"/>
          <p:cNvSpPr txBox="1">
            <a:spLocks noChangeArrowheads="1"/>
          </p:cNvSpPr>
          <p:nvPr/>
        </p:nvSpPr>
        <p:spPr bwMode="auto">
          <a:xfrm>
            <a:off x="2349500" y="4994283"/>
            <a:ext cx="5334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CN" sz="1200" b="1" dirty="0">
                <a:solidFill>
                  <a:srgbClr val="000000"/>
                </a:solidFill>
                <a:latin typeface="Hiragino Sans GB W3" charset="0"/>
                <a:ea typeface="Hiragino Sans GB W3" charset="0"/>
                <a:cs typeface="Hiragino Sans GB W3" charset="0"/>
              </a:rPr>
              <a:t>Sea</a:t>
            </a:r>
          </a:p>
        </p:txBody>
      </p:sp>
      <p:pic>
        <p:nvPicPr>
          <p:cNvPr id="27660" name="Picture 47" descr="swarm robot.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876800" y="4540258"/>
            <a:ext cx="94138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TextBox 54"/>
          <p:cNvSpPr txBox="1">
            <a:spLocks noChangeArrowheads="1"/>
          </p:cNvSpPr>
          <p:nvPr/>
        </p:nvSpPr>
        <p:spPr bwMode="auto">
          <a:xfrm>
            <a:off x="5360988" y="3168658"/>
            <a:ext cx="1003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1200" dirty="0">
                <a:latin typeface="Hiragino Sans GB W3" charset="0"/>
                <a:ea typeface="Hiragino Sans GB W3" charset="0"/>
                <a:cs typeface="Hiragino Sans GB W3" charset="0"/>
              </a:rPr>
              <a:t>Computer</a:t>
            </a:r>
          </a:p>
        </p:txBody>
      </p:sp>
      <p:pic>
        <p:nvPicPr>
          <p:cNvPr id="27662" name="Picture 35" descr="bluetooth-logo.jp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760788" y="2101858"/>
            <a:ext cx="754062"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3" name="TextBox 47"/>
          <p:cNvSpPr txBox="1">
            <a:spLocks noChangeArrowheads="1"/>
          </p:cNvSpPr>
          <p:nvPr/>
        </p:nvSpPr>
        <p:spPr bwMode="auto">
          <a:xfrm>
            <a:off x="2617788" y="2559058"/>
            <a:ext cx="7779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kumimoji="1" lang="en-US" altLang="zh-CN" sz="1200" dirty="0">
                <a:latin typeface="Hiragino Sans GB W3" charset="0"/>
                <a:ea typeface="Hiragino Sans GB W3" charset="0"/>
                <a:cs typeface="Hiragino Sans GB W3" charset="0"/>
              </a:rPr>
              <a:t>Camera</a:t>
            </a:r>
            <a:endParaRPr kumimoji="1" lang="zh-CN" altLang="en-US" sz="1200">
              <a:latin typeface="Hiragino Sans GB W3" charset="0"/>
              <a:ea typeface="Hiragino Sans GB W3" charset="0"/>
              <a:cs typeface="Hiragino Sans GB W3" charset="0"/>
            </a:endParaRPr>
          </a:p>
        </p:txBody>
      </p:sp>
      <p:pic>
        <p:nvPicPr>
          <p:cNvPr id="27664" name="Picture 48"/>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70188" y="1757365"/>
            <a:ext cx="88106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Picture 46"/>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rot="9900000">
            <a:off x="3117850" y="2306645"/>
            <a:ext cx="45085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TextBox 49"/>
          <p:cNvSpPr txBox="1">
            <a:spLocks noChangeArrowheads="1"/>
          </p:cNvSpPr>
          <p:nvPr/>
        </p:nvSpPr>
        <p:spPr bwMode="auto">
          <a:xfrm>
            <a:off x="1930400" y="1893895"/>
            <a:ext cx="9525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1200" dirty="0">
                <a:latin typeface="Hiragino Sans GB W3" charset="0"/>
                <a:ea typeface="Hiragino Sans GB W3" charset="0"/>
                <a:cs typeface="Hiragino Sans GB W3" charset="0"/>
              </a:rPr>
              <a:t>Zeppelins</a:t>
            </a:r>
          </a:p>
        </p:txBody>
      </p:sp>
      <p:pic>
        <p:nvPicPr>
          <p:cNvPr id="27667" name="Picture 50"/>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379800" y="5302258"/>
            <a:ext cx="9223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52"/>
          <p:cNvSpPr txBox="1">
            <a:spLocks noChangeArrowheads="1"/>
          </p:cNvSpPr>
          <p:nvPr/>
        </p:nvSpPr>
        <p:spPr bwMode="auto">
          <a:xfrm>
            <a:off x="5818188" y="4692651"/>
            <a:ext cx="1066800" cy="415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kumimoji="1" lang="en-US" altLang="zh-CN" sz="1050" dirty="0" smtClean="0">
                <a:latin typeface="Hiragino Sans GB W3"/>
                <a:ea typeface="Hiragino Sans GB W3"/>
                <a:cs typeface="Hiragino Sans GB W3"/>
              </a:rPr>
              <a:t>Swarm Robot</a:t>
            </a:r>
            <a:endParaRPr kumimoji="1" lang="zh-CN" altLang="en-US" sz="1050" dirty="0">
              <a:latin typeface="Hiragino Sans GB W3"/>
              <a:ea typeface="Hiragino Sans GB W3"/>
              <a:cs typeface="Hiragino Sans GB W3"/>
            </a:endParaRPr>
          </a:p>
        </p:txBody>
      </p:sp>
      <p:pic>
        <p:nvPicPr>
          <p:cNvPr id="27669" name="Picture 53"/>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2693995" y="4006849"/>
            <a:ext cx="700087" cy="75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Arrow Connector 28"/>
          <p:cNvCxnSpPr/>
          <p:nvPr/>
        </p:nvCxnSpPr>
        <p:spPr>
          <a:xfrm>
            <a:off x="3379800" y="2787651"/>
            <a:ext cx="822325" cy="1371600"/>
          </a:xfrm>
          <a:prstGeom prst="straightConnector1">
            <a:avLst/>
          </a:prstGeom>
          <a:ln>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532200" y="2711451"/>
            <a:ext cx="822325" cy="1371600"/>
          </a:xfrm>
          <a:prstGeom prst="straightConnector1">
            <a:avLst/>
          </a:prstGeom>
          <a:ln>
            <a:headEnd type="triangle" w="med" len="lg"/>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7672" name="Elbow Connector 59"/>
          <p:cNvCxnSpPr>
            <a:cxnSpLocks noChangeShapeType="1"/>
          </p:cNvCxnSpPr>
          <p:nvPr/>
        </p:nvCxnSpPr>
        <p:spPr bwMode="auto">
          <a:xfrm>
            <a:off x="3608388" y="2025657"/>
            <a:ext cx="2162175" cy="539751"/>
          </a:xfrm>
          <a:prstGeom prst="bentConnector2">
            <a:avLst/>
          </a:prstGeom>
          <a:noFill/>
          <a:ln w="25400">
            <a:solidFill>
              <a:schemeClr val="tx1"/>
            </a:solidFill>
            <a:miter lim="800000"/>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27673" name="Picture 72" descr="Modelica.png"/>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410451" y="4994275"/>
            <a:ext cx="8096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TextBox 38"/>
          <p:cNvSpPr txBox="1">
            <a:spLocks noChangeArrowheads="1"/>
          </p:cNvSpPr>
          <p:nvPr/>
        </p:nvSpPr>
        <p:spPr bwMode="auto">
          <a:xfrm>
            <a:off x="7037389" y="4464058"/>
            <a:ext cx="15055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kumimoji="1" lang="en-US" altLang="zh-CN" sz="1200" dirty="0">
                <a:latin typeface="Hiragino Sans GB W3" charset="0"/>
                <a:ea typeface="Hiragino Sans GB W3" charset="0"/>
                <a:cs typeface="Hiragino Sans GB W3" charset="0"/>
              </a:rPr>
              <a:t>System Modeling </a:t>
            </a:r>
          </a:p>
          <a:p>
            <a:pPr eaLnBrk="1" hangingPunct="1"/>
            <a:r>
              <a:rPr kumimoji="1" lang="en-US" altLang="zh-CN" sz="1200" dirty="0">
                <a:latin typeface="Hiragino Sans GB W3" charset="0"/>
                <a:ea typeface="Hiragino Sans GB W3" charset="0"/>
                <a:cs typeface="Hiragino Sans GB W3" charset="0"/>
              </a:rPr>
              <a:t>and Simulation</a:t>
            </a:r>
            <a:endParaRPr kumimoji="1" lang="zh-CN" altLang="en-US" sz="1200">
              <a:latin typeface="Hiragino Sans GB W3" charset="0"/>
              <a:ea typeface="Hiragino Sans GB W3" charset="0"/>
              <a:cs typeface="Hiragino Sans GB W3" charset="0"/>
            </a:endParaRPr>
          </a:p>
        </p:txBody>
      </p:sp>
      <p:sp>
        <p:nvSpPr>
          <p:cNvPr id="34" name="Content Placeholder 71"/>
          <p:cNvSpPr txBox="1">
            <a:spLocks/>
          </p:cNvSpPr>
          <p:nvPr/>
        </p:nvSpPr>
        <p:spPr>
          <a:xfrm>
            <a:off x="3532188" y="4083051"/>
            <a:ext cx="1524000" cy="533400"/>
          </a:xfrm>
          <a:custGeom>
            <a:avLst/>
            <a:gdLst>
              <a:gd name="connsiteX0" fmla="*/ 0 w 1882252"/>
              <a:gd name="connsiteY0" fmla="*/ 694365 h 704198"/>
              <a:gd name="connsiteX1" fmla="*/ 0 w 1882252"/>
              <a:gd name="connsiteY1" fmla="*/ 694365 h 704198"/>
              <a:gd name="connsiteX2" fmla="*/ 1726921 w 1882252"/>
              <a:gd name="connsiteY2" fmla="*/ 694365 h 704198"/>
              <a:gd name="connsiteX3" fmla="*/ 1763470 w 1882252"/>
              <a:gd name="connsiteY3" fmla="*/ 676092 h 704198"/>
              <a:gd name="connsiteX4" fmla="*/ 1845704 w 1882252"/>
              <a:gd name="connsiteY4" fmla="*/ 666956 h 704198"/>
              <a:gd name="connsiteX5" fmla="*/ 1873115 w 1882252"/>
              <a:gd name="connsiteY5" fmla="*/ 657820 h 704198"/>
              <a:gd name="connsiteX6" fmla="*/ 1882252 w 1882252"/>
              <a:gd name="connsiteY6" fmla="*/ 630410 h 704198"/>
              <a:gd name="connsiteX7" fmla="*/ 1863978 w 1882252"/>
              <a:gd name="connsiteY7" fmla="*/ 539047 h 704198"/>
              <a:gd name="connsiteX8" fmla="*/ 1854841 w 1882252"/>
              <a:gd name="connsiteY8" fmla="*/ 502501 h 704198"/>
              <a:gd name="connsiteX9" fmla="*/ 1836567 w 1882252"/>
              <a:gd name="connsiteY9" fmla="*/ 465955 h 704198"/>
              <a:gd name="connsiteX10" fmla="*/ 1809155 w 1882252"/>
              <a:gd name="connsiteY10" fmla="*/ 402001 h 704198"/>
              <a:gd name="connsiteX11" fmla="*/ 1781744 w 1882252"/>
              <a:gd name="connsiteY11" fmla="*/ 347182 h 704198"/>
              <a:gd name="connsiteX12" fmla="*/ 1754332 w 1882252"/>
              <a:gd name="connsiteY12" fmla="*/ 328910 h 704198"/>
              <a:gd name="connsiteX13" fmla="*/ 1745195 w 1882252"/>
              <a:gd name="connsiteY13" fmla="*/ 301500 h 704198"/>
              <a:gd name="connsiteX14" fmla="*/ 1717784 w 1882252"/>
              <a:gd name="connsiteY14" fmla="*/ 283228 h 704198"/>
              <a:gd name="connsiteX15" fmla="*/ 1662961 w 1882252"/>
              <a:gd name="connsiteY15" fmla="*/ 237546 h 704198"/>
              <a:gd name="connsiteX16" fmla="*/ 1644687 w 1882252"/>
              <a:gd name="connsiteY16" fmla="*/ 210137 h 704198"/>
              <a:gd name="connsiteX17" fmla="*/ 1544178 w 1882252"/>
              <a:gd name="connsiteY17" fmla="*/ 182727 h 704198"/>
              <a:gd name="connsiteX18" fmla="*/ 1516767 w 1882252"/>
              <a:gd name="connsiteY18" fmla="*/ 100500 h 704198"/>
              <a:gd name="connsiteX19" fmla="*/ 1407121 w 1882252"/>
              <a:gd name="connsiteY19" fmla="*/ 36545 h 704198"/>
              <a:gd name="connsiteX20" fmla="*/ 1370572 w 1882252"/>
              <a:gd name="connsiteY20" fmla="*/ 18272 h 704198"/>
              <a:gd name="connsiteX21" fmla="*/ 1334024 w 1882252"/>
              <a:gd name="connsiteY21" fmla="*/ 0 h 704198"/>
              <a:gd name="connsiteX22" fmla="*/ 1169555 w 1882252"/>
              <a:gd name="connsiteY22" fmla="*/ 18272 h 704198"/>
              <a:gd name="connsiteX23" fmla="*/ 1133006 w 1882252"/>
              <a:gd name="connsiteY23" fmla="*/ 27409 h 704198"/>
              <a:gd name="connsiteX24" fmla="*/ 1069046 w 1882252"/>
              <a:gd name="connsiteY24" fmla="*/ 63954 h 704198"/>
              <a:gd name="connsiteX25" fmla="*/ 1014223 w 1882252"/>
              <a:gd name="connsiteY25" fmla="*/ 91364 h 704198"/>
              <a:gd name="connsiteX26" fmla="*/ 904578 w 1882252"/>
              <a:gd name="connsiteY26" fmla="*/ 118773 h 704198"/>
              <a:gd name="connsiteX27" fmla="*/ 822343 w 1882252"/>
              <a:gd name="connsiteY27" fmla="*/ 137046 h 704198"/>
              <a:gd name="connsiteX28" fmla="*/ 776658 w 1882252"/>
              <a:gd name="connsiteY28" fmla="*/ 146182 h 704198"/>
              <a:gd name="connsiteX29" fmla="*/ 721835 w 1882252"/>
              <a:gd name="connsiteY29" fmla="*/ 164455 h 704198"/>
              <a:gd name="connsiteX30" fmla="*/ 648738 w 1882252"/>
              <a:gd name="connsiteY30" fmla="*/ 173591 h 704198"/>
              <a:gd name="connsiteX31" fmla="*/ 612189 w 1882252"/>
              <a:gd name="connsiteY31" fmla="*/ 191864 h 704198"/>
              <a:gd name="connsiteX32" fmla="*/ 566503 w 1882252"/>
              <a:gd name="connsiteY32" fmla="*/ 201000 h 704198"/>
              <a:gd name="connsiteX33" fmla="*/ 484269 w 1882252"/>
              <a:gd name="connsiteY33" fmla="*/ 228409 h 704198"/>
              <a:gd name="connsiteX34" fmla="*/ 411172 w 1882252"/>
              <a:gd name="connsiteY34" fmla="*/ 264955 h 704198"/>
              <a:gd name="connsiteX35" fmla="*/ 392897 w 1882252"/>
              <a:gd name="connsiteY35" fmla="*/ 283228 h 704198"/>
              <a:gd name="connsiteX36" fmla="*/ 338075 w 1882252"/>
              <a:gd name="connsiteY36" fmla="*/ 319773 h 704198"/>
              <a:gd name="connsiteX37" fmla="*/ 310663 w 1882252"/>
              <a:gd name="connsiteY37" fmla="*/ 347182 h 704198"/>
              <a:gd name="connsiteX38" fmla="*/ 255840 w 1882252"/>
              <a:gd name="connsiteY38" fmla="*/ 383728 h 704198"/>
              <a:gd name="connsiteX39" fmla="*/ 191880 w 1882252"/>
              <a:gd name="connsiteY39" fmla="*/ 438546 h 704198"/>
              <a:gd name="connsiteX40" fmla="*/ 109646 w 1882252"/>
              <a:gd name="connsiteY40" fmla="*/ 502501 h 704198"/>
              <a:gd name="connsiteX41" fmla="*/ 100509 w 1882252"/>
              <a:gd name="connsiteY41" fmla="*/ 529910 h 704198"/>
              <a:gd name="connsiteX42" fmla="*/ 63960 w 1882252"/>
              <a:gd name="connsiteY42" fmla="*/ 557319 h 704198"/>
              <a:gd name="connsiteX43" fmla="*/ 18274 w 1882252"/>
              <a:gd name="connsiteY43" fmla="*/ 612138 h 704198"/>
              <a:gd name="connsiteX44" fmla="*/ 18274 w 1882252"/>
              <a:gd name="connsiteY44" fmla="*/ 639547 h 704198"/>
              <a:gd name="connsiteX45" fmla="*/ 0 w 1882252"/>
              <a:gd name="connsiteY45" fmla="*/ 694365 h 70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82252" h="704198">
                <a:moveTo>
                  <a:pt x="0" y="694365"/>
                </a:moveTo>
                <a:lnTo>
                  <a:pt x="0" y="694365"/>
                </a:lnTo>
                <a:cubicBezTo>
                  <a:pt x="621957" y="701352"/>
                  <a:pt x="1099224" y="712470"/>
                  <a:pt x="1726921" y="694365"/>
                </a:cubicBezTo>
                <a:cubicBezTo>
                  <a:pt x="1740536" y="693972"/>
                  <a:pt x="1750198" y="679155"/>
                  <a:pt x="1763470" y="676092"/>
                </a:cubicBezTo>
                <a:cubicBezTo>
                  <a:pt x="1790344" y="669891"/>
                  <a:pt x="1818293" y="670001"/>
                  <a:pt x="1845704" y="666956"/>
                </a:cubicBezTo>
                <a:cubicBezTo>
                  <a:pt x="1854841" y="663911"/>
                  <a:pt x="1866305" y="664630"/>
                  <a:pt x="1873115" y="657820"/>
                </a:cubicBezTo>
                <a:cubicBezTo>
                  <a:pt x="1879925" y="651010"/>
                  <a:pt x="1882252" y="640041"/>
                  <a:pt x="1882252" y="630410"/>
                </a:cubicBezTo>
                <a:cubicBezTo>
                  <a:pt x="1882252" y="575837"/>
                  <a:pt x="1875230" y="578426"/>
                  <a:pt x="1863978" y="539047"/>
                </a:cubicBezTo>
                <a:cubicBezTo>
                  <a:pt x="1860528" y="526973"/>
                  <a:pt x="1859250" y="514258"/>
                  <a:pt x="1854841" y="502501"/>
                </a:cubicBezTo>
                <a:cubicBezTo>
                  <a:pt x="1850058" y="489748"/>
                  <a:pt x="1841350" y="478708"/>
                  <a:pt x="1836567" y="465955"/>
                </a:cubicBezTo>
                <a:cubicBezTo>
                  <a:pt x="1811282" y="398533"/>
                  <a:pt x="1846188" y="457544"/>
                  <a:pt x="1809155" y="402001"/>
                </a:cubicBezTo>
                <a:cubicBezTo>
                  <a:pt x="1801724" y="379709"/>
                  <a:pt x="1799455" y="364892"/>
                  <a:pt x="1781744" y="347182"/>
                </a:cubicBezTo>
                <a:cubicBezTo>
                  <a:pt x="1773979" y="339417"/>
                  <a:pt x="1763469" y="335001"/>
                  <a:pt x="1754332" y="328910"/>
                </a:cubicBezTo>
                <a:cubicBezTo>
                  <a:pt x="1751286" y="319773"/>
                  <a:pt x="1751212" y="309020"/>
                  <a:pt x="1745195" y="301500"/>
                </a:cubicBezTo>
                <a:cubicBezTo>
                  <a:pt x="1738335" y="292926"/>
                  <a:pt x="1726220" y="290257"/>
                  <a:pt x="1717784" y="283228"/>
                </a:cubicBezTo>
                <a:cubicBezTo>
                  <a:pt x="1647423" y="224600"/>
                  <a:pt x="1731024" y="282919"/>
                  <a:pt x="1662961" y="237546"/>
                </a:cubicBezTo>
                <a:cubicBezTo>
                  <a:pt x="1656870" y="228410"/>
                  <a:pt x="1654286" y="215469"/>
                  <a:pt x="1644687" y="210137"/>
                </a:cubicBezTo>
                <a:cubicBezTo>
                  <a:pt x="1635802" y="205201"/>
                  <a:pt x="1564207" y="187734"/>
                  <a:pt x="1544178" y="182727"/>
                </a:cubicBezTo>
                <a:cubicBezTo>
                  <a:pt x="1538747" y="161003"/>
                  <a:pt x="1529669" y="117701"/>
                  <a:pt x="1516767" y="100500"/>
                </a:cubicBezTo>
                <a:cubicBezTo>
                  <a:pt x="1499265" y="77166"/>
                  <a:pt x="1420779" y="43374"/>
                  <a:pt x="1407121" y="36545"/>
                </a:cubicBezTo>
                <a:lnTo>
                  <a:pt x="1370572" y="18272"/>
                </a:lnTo>
                <a:lnTo>
                  <a:pt x="1334024" y="0"/>
                </a:lnTo>
                <a:cubicBezTo>
                  <a:pt x="1279201" y="6091"/>
                  <a:pt x="1224210" y="10820"/>
                  <a:pt x="1169555" y="18272"/>
                </a:cubicBezTo>
                <a:cubicBezTo>
                  <a:pt x="1157112" y="19969"/>
                  <a:pt x="1144764" y="23000"/>
                  <a:pt x="1133006" y="27409"/>
                </a:cubicBezTo>
                <a:cubicBezTo>
                  <a:pt x="1089175" y="43845"/>
                  <a:pt x="1105744" y="43568"/>
                  <a:pt x="1069046" y="63954"/>
                </a:cubicBezTo>
                <a:cubicBezTo>
                  <a:pt x="1051186" y="73876"/>
                  <a:pt x="1033083" y="83506"/>
                  <a:pt x="1014223" y="91364"/>
                </a:cubicBezTo>
                <a:cubicBezTo>
                  <a:pt x="957868" y="114843"/>
                  <a:pt x="962971" y="107095"/>
                  <a:pt x="904578" y="118773"/>
                </a:cubicBezTo>
                <a:cubicBezTo>
                  <a:pt x="877043" y="124280"/>
                  <a:pt x="849800" y="131163"/>
                  <a:pt x="822343" y="137046"/>
                </a:cubicBezTo>
                <a:cubicBezTo>
                  <a:pt x="807158" y="140300"/>
                  <a:pt x="791641" y="142096"/>
                  <a:pt x="776658" y="146182"/>
                </a:cubicBezTo>
                <a:cubicBezTo>
                  <a:pt x="758074" y="151250"/>
                  <a:pt x="740949" y="162066"/>
                  <a:pt x="721835" y="164455"/>
                </a:cubicBezTo>
                <a:lnTo>
                  <a:pt x="648738" y="173591"/>
                </a:lnTo>
                <a:cubicBezTo>
                  <a:pt x="636555" y="179682"/>
                  <a:pt x="625111" y="187557"/>
                  <a:pt x="612189" y="191864"/>
                </a:cubicBezTo>
                <a:cubicBezTo>
                  <a:pt x="597456" y="196775"/>
                  <a:pt x="581436" y="196734"/>
                  <a:pt x="566503" y="201000"/>
                </a:cubicBezTo>
                <a:cubicBezTo>
                  <a:pt x="538721" y="208937"/>
                  <a:pt x="511097" y="217679"/>
                  <a:pt x="484269" y="228409"/>
                </a:cubicBezTo>
                <a:cubicBezTo>
                  <a:pt x="448827" y="242585"/>
                  <a:pt x="438546" y="243058"/>
                  <a:pt x="411172" y="264955"/>
                </a:cubicBezTo>
                <a:cubicBezTo>
                  <a:pt x="404445" y="270336"/>
                  <a:pt x="399789" y="278060"/>
                  <a:pt x="392897" y="283228"/>
                </a:cubicBezTo>
                <a:cubicBezTo>
                  <a:pt x="375327" y="296405"/>
                  <a:pt x="353605" y="304244"/>
                  <a:pt x="338075" y="319773"/>
                </a:cubicBezTo>
                <a:cubicBezTo>
                  <a:pt x="328938" y="328909"/>
                  <a:pt x="320863" y="339249"/>
                  <a:pt x="310663" y="347182"/>
                </a:cubicBezTo>
                <a:cubicBezTo>
                  <a:pt x="293326" y="360665"/>
                  <a:pt x="271370" y="368199"/>
                  <a:pt x="255840" y="383728"/>
                </a:cubicBezTo>
                <a:cubicBezTo>
                  <a:pt x="157986" y="481575"/>
                  <a:pt x="309095" y="333061"/>
                  <a:pt x="191880" y="438546"/>
                </a:cubicBezTo>
                <a:cubicBezTo>
                  <a:pt x="119369" y="503800"/>
                  <a:pt x="165628" y="483842"/>
                  <a:pt x="109646" y="502501"/>
                </a:cubicBezTo>
                <a:cubicBezTo>
                  <a:pt x="106600" y="511637"/>
                  <a:pt x="106675" y="522512"/>
                  <a:pt x="100509" y="529910"/>
                </a:cubicBezTo>
                <a:cubicBezTo>
                  <a:pt x="90760" y="541608"/>
                  <a:pt x="75523" y="547409"/>
                  <a:pt x="63960" y="557319"/>
                </a:cubicBezTo>
                <a:cubicBezTo>
                  <a:pt x="52085" y="567496"/>
                  <a:pt x="23914" y="595221"/>
                  <a:pt x="18274" y="612138"/>
                </a:cubicBezTo>
                <a:cubicBezTo>
                  <a:pt x="15385" y="620805"/>
                  <a:pt x="18274" y="630411"/>
                  <a:pt x="18274" y="639547"/>
                </a:cubicBezTo>
                <a:lnTo>
                  <a:pt x="0" y="694365"/>
                </a:lnTo>
                <a:close/>
              </a:path>
            </a:pathLst>
          </a:custGeom>
          <a:effectLst/>
        </p:spPr>
        <p:style>
          <a:lnRef idx="1">
            <a:schemeClr val="accent5"/>
          </a:lnRef>
          <a:fillRef idx="3">
            <a:schemeClr val="accent5"/>
          </a:fillRef>
          <a:effectRef idx="2">
            <a:schemeClr val="accent5"/>
          </a:effectRef>
          <a:fontRef idx="minor">
            <a:schemeClr val="lt1"/>
          </a:fontRef>
        </p:style>
        <p:txBody>
          <a:bodyPr anchor="b">
            <a:normAutofit fontScale="55000" lnSpcReduction="20000"/>
          </a:bodyPr>
          <a:lstStyle>
            <a:lvl1pPr marL="342900" indent="-342900" algn="l" defTabSz="457200" rtl="0" eaLnBrk="1" latinLnBrk="0" hangingPunct="1">
              <a:spcBef>
                <a:spcPct val="20000"/>
              </a:spcBef>
              <a:buFont typeface="Arial"/>
              <a:buChar char="•"/>
              <a:defRPr sz="3200" kern="1200">
                <a:solidFill>
                  <a:schemeClr val="lt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a:defRPr/>
            </a:pPr>
            <a:r>
              <a:rPr lang="en-US" altLang="zh-CN" dirty="0" smtClean="0">
                <a:solidFill>
                  <a:srgbClr val="000000"/>
                </a:solidFill>
                <a:latin typeface="Calibri" pitchFamily="34" charset="0"/>
              </a:rPr>
              <a:t>Island (3D printed)</a:t>
            </a:r>
            <a:endParaRPr lang="en-US" altLang="zh-CN" dirty="0">
              <a:solidFill>
                <a:srgbClr val="000000"/>
              </a:solidFill>
              <a:latin typeface="Calibri" pitchFamily="34" charset="0"/>
            </a:endParaRPr>
          </a:p>
        </p:txBody>
      </p:sp>
      <p:sp>
        <p:nvSpPr>
          <p:cNvPr id="33" name="Date Placeholder 32"/>
          <p:cNvSpPr>
            <a:spLocks noGrp="1"/>
          </p:cNvSpPr>
          <p:nvPr>
            <p:ph type="dt" sz="half" idx="10"/>
          </p:nvPr>
        </p:nvSpPr>
        <p:spPr/>
        <p:txBody>
          <a:bodyPr/>
          <a:lstStyle/>
          <a:p>
            <a:fld id="{0B4D15EB-1562-4197-BA1F-2F03BCF1A058}" type="datetime1">
              <a:rPr lang="en-US" smtClean="0"/>
              <a:t>4/12/14</a:t>
            </a:fld>
            <a:endParaRPr lang="en-US" dirty="0"/>
          </a:p>
        </p:txBody>
      </p:sp>
      <p:sp>
        <p:nvSpPr>
          <p:cNvPr id="35" name="Slide Number Placeholder 34"/>
          <p:cNvSpPr>
            <a:spLocks noGrp="1"/>
          </p:cNvSpPr>
          <p:nvPr>
            <p:ph type="sldNum" sz="quarter" idx="12"/>
          </p:nvPr>
        </p:nvSpPr>
        <p:spPr/>
        <p:txBody>
          <a:bodyPr/>
          <a:lstStyle/>
          <a:p>
            <a:fld id="{713C7D3C-22D2-7449-8935-5F36E8921380}" type="slidenum">
              <a:rPr lang="en-US" smtClean="0"/>
              <a:pPr/>
              <a:t>18</a:t>
            </a:fld>
            <a:endParaRPr lang="en-US" dirty="0"/>
          </a:p>
        </p:txBody>
      </p:sp>
    </p:spTree>
    <p:extLst>
      <p:ext uri="{BB962C8B-B14F-4D97-AF65-F5344CB8AC3E}">
        <p14:creationId xmlns:p14="http://schemas.microsoft.com/office/powerpoint/2010/main" val="41273349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xfrm>
            <a:off x="457200" y="274646"/>
            <a:ext cx="8229600" cy="1143001"/>
          </a:xfrm>
          <a:prstGeom prst="rect">
            <a:avLst/>
          </a:prstGeom>
        </p:spPr>
        <p:txBody>
          <a:bodyPr lIns="0" tIns="0" rIns="0" bIns="0">
            <a:normAutofit/>
          </a:bodyPr>
          <a:lstStyle/>
          <a:p>
            <a:pPr lvl="0">
              <a:defRPr sz="1800"/>
            </a:pPr>
            <a:r>
              <a:rPr sz="4400" dirty="0"/>
              <a:t>跨</a:t>
            </a:r>
            <a:r>
              <a:rPr sz="4400" dirty="0" smtClean="0"/>
              <a:t>学科的</a:t>
            </a:r>
            <a:r>
              <a:rPr lang="zh-CN" altLang="en-US" sz="4400" dirty="0" smtClean="0"/>
              <a:t>参与人员</a:t>
            </a:r>
            <a:endParaRPr sz="4400" dirty="0"/>
          </a:p>
        </p:txBody>
      </p:sp>
      <p:grpSp>
        <p:nvGrpSpPr>
          <p:cNvPr id="223" name="Group 223"/>
          <p:cNvGrpSpPr/>
          <p:nvPr/>
        </p:nvGrpSpPr>
        <p:grpSpPr>
          <a:xfrm>
            <a:off x="3505211" y="2743205"/>
            <a:ext cx="3263901" cy="657553"/>
            <a:chOff x="0" y="0"/>
            <a:chExt cx="3263900" cy="657549"/>
          </a:xfrm>
        </p:grpSpPr>
        <p:sp>
          <p:nvSpPr>
            <p:cNvPr id="219" name="Shape 219"/>
            <p:cNvSpPr/>
            <p:nvPr/>
          </p:nvSpPr>
          <p:spPr>
            <a:xfrm>
              <a:off x="0" y="76200"/>
              <a:ext cx="427038" cy="107950"/>
            </a:xfrm>
            <a:prstGeom prst="rect">
              <a:avLst/>
            </a:prstGeom>
            <a:solidFill>
              <a:srgbClr val="FF6600"/>
            </a:solidFill>
            <a:ln w="9525" cap="flat">
              <a:solidFill>
                <a:srgbClr val="FFFFFF"/>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20" name="Shape 220"/>
            <p:cNvSpPr/>
            <p:nvPr/>
          </p:nvSpPr>
          <p:spPr>
            <a:xfrm>
              <a:off x="0" y="457199"/>
              <a:ext cx="427038" cy="107950"/>
            </a:xfrm>
            <a:prstGeom prst="rect">
              <a:avLst/>
            </a:prstGeom>
            <a:solidFill>
              <a:srgbClr val="8AC6CD"/>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sp>
          <p:nvSpPr>
            <p:cNvPr id="221" name="Shape 221"/>
            <p:cNvSpPr/>
            <p:nvPr/>
          </p:nvSpPr>
          <p:spPr>
            <a:xfrm>
              <a:off x="362655" y="0"/>
              <a:ext cx="2901245" cy="276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200">
                  <a:latin typeface="宋体"/>
                  <a:ea typeface="宋体"/>
                  <a:cs typeface="宋体"/>
                  <a:sym typeface="宋体"/>
                </a:rPr>
                <a:t>非工程类科系</a:t>
              </a:r>
              <a:r>
                <a:rPr sz="1200">
                  <a:latin typeface="Calibri"/>
                  <a:ea typeface="Calibri"/>
                  <a:cs typeface="Calibri"/>
                  <a:sym typeface="Calibri"/>
                </a:rPr>
                <a:t> NONE-TECHNICAL</a:t>
              </a:r>
            </a:p>
          </p:txBody>
        </p:sp>
        <p:sp>
          <p:nvSpPr>
            <p:cNvPr id="222" name="Shape 222"/>
            <p:cNvSpPr/>
            <p:nvPr/>
          </p:nvSpPr>
          <p:spPr>
            <a:xfrm>
              <a:off x="362655" y="380553"/>
              <a:ext cx="2901245" cy="276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200">
                  <a:latin typeface="宋体"/>
                  <a:ea typeface="宋体"/>
                  <a:cs typeface="宋体"/>
                  <a:sym typeface="宋体"/>
                </a:rPr>
                <a:t>工程类科系</a:t>
              </a:r>
              <a:r>
                <a:rPr sz="1200">
                  <a:latin typeface="Calibri"/>
                  <a:ea typeface="Calibri"/>
                  <a:cs typeface="Calibri"/>
                  <a:sym typeface="Calibri"/>
                </a:rPr>
                <a:t>  TECHNOLOGY OR SCICENCE</a:t>
              </a:r>
            </a:p>
          </p:txBody>
        </p:sp>
      </p:grpSp>
      <p:sp>
        <p:nvSpPr>
          <p:cNvPr id="224" name="Shape 224"/>
          <p:cNvSpPr/>
          <p:nvPr/>
        </p:nvSpPr>
        <p:spPr>
          <a:xfrm>
            <a:off x="381000" y="1676407"/>
            <a:ext cx="8077200" cy="31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nSpc>
                <a:spcPct val="80000"/>
              </a:lnSpc>
              <a:spcBef>
                <a:spcPts val="400"/>
              </a:spcBef>
              <a:buSzPct val="65000"/>
              <a:buFont typeface="Wingdings"/>
              <a:buChar char="■"/>
            </a:pPr>
            <a:r>
              <a:rPr sz="1700">
                <a:latin typeface="微软雅黑"/>
                <a:ea typeface="微软雅黑"/>
                <a:cs typeface="微软雅黑"/>
                <a:sym typeface="微软雅黑"/>
              </a:rPr>
              <a:t> 216+ Applicants</a:t>
            </a:r>
            <a:r>
              <a:rPr sz="1700">
                <a:latin typeface="ＭＳ Ｐゴシック"/>
                <a:ea typeface="ＭＳ Ｐゴシック"/>
                <a:cs typeface="ＭＳ Ｐゴシック"/>
                <a:sym typeface="ＭＳ Ｐゴシック"/>
              </a:rPr>
              <a:t>（</a:t>
            </a:r>
            <a:r>
              <a:rPr sz="1700">
                <a:latin typeface="微软雅黑"/>
                <a:ea typeface="微软雅黑"/>
                <a:cs typeface="微软雅黑"/>
                <a:sym typeface="微软雅黑"/>
              </a:rPr>
              <a:t>Up to 2012-12-26</a:t>
            </a:r>
            <a:r>
              <a:rPr sz="1700">
                <a:latin typeface="ＭＳ Ｐゴシック"/>
                <a:ea typeface="ＭＳ Ｐゴシック"/>
                <a:cs typeface="ＭＳ Ｐゴシック"/>
                <a:sym typeface="ＭＳ Ｐゴシック"/>
              </a:rPr>
              <a:t>）</a:t>
            </a:r>
          </a:p>
        </p:txBody>
      </p:sp>
      <p:graphicFrame>
        <p:nvGraphicFramePr>
          <p:cNvPr id="225" name="Chart 225"/>
          <p:cNvGraphicFramePr/>
          <p:nvPr/>
        </p:nvGraphicFramePr>
        <p:xfrm>
          <a:off x="563610" y="2705725"/>
          <a:ext cx="7781931" cy="23632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9"/>
          <p:cNvSpPr>
            <a:spLocks noGrp="1"/>
          </p:cNvSpPr>
          <p:nvPr>
            <p:ph type="dt" sz="half" idx="10"/>
          </p:nvPr>
        </p:nvSpPr>
        <p:spPr/>
        <p:txBody>
          <a:bodyPr/>
          <a:lstStyle/>
          <a:p>
            <a:fld id="{B6A2909C-70CF-4743-94F7-CF0087ACEE53}" type="datetime1">
              <a:rPr lang="en-US" smtClean="0"/>
              <a:t>4/12/14</a:t>
            </a:fld>
            <a:endParaRPr lang="en-US" dirty="0"/>
          </a:p>
        </p:txBody>
      </p:sp>
      <p:sp>
        <p:nvSpPr>
          <p:cNvPr id="11" name="Slide Number Placeholder 10"/>
          <p:cNvSpPr>
            <a:spLocks noGrp="1"/>
          </p:cNvSpPr>
          <p:nvPr>
            <p:ph type="sldNum" sz="quarter" idx="12"/>
          </p:nvPr>
        </p:nvSpPr>
        <p:spPr/>
        <p:txBody>
          <a:bodyPr/>
          <a:lstStyle/>
          <a:p>
            <a:fld id="{713C7D3C-22D2-7449-8935-5F36E8921380}" type="slidenum">
              <a:rPr lang="en-US" smtClean="0"/>
              <a:pPr/>
              <a:t>19</a:t>
            </a:fld>
            <a:endParaRPr lang="en-US" dirty="0"/>
          </a:p>
        </p:txBody>
      </p:sp>
    </p:spTree>
    <p:extLst>
      <p:ext uri="{BB962C8B-B14F-4D97-AF65-F5344CB8AC3E}">
        <p14:creationId xmlns:p14="http://schemas.microsoft.com/office/powerpoint/2010/main" val="2193829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p:txBody>
          <a:bodyPr>
            <a:normAutofit/>
          </a:bodyPr>
          <a:lstStyle/>
          <a:p>
            <a:r>
              <a:rPr lang="en-US" dirty="0" smtClean="0"/>
              <a:t>Can people learn new materials rapidly and create new solutions using modern digital solutions?</a:t>
            </a:r>
          </a:p>
        </p:txBody>
      </p:sp>
      <p:sp>
        <p:nvSpPr>
          <p:cNvPr id="4" name="Date Placeholder 3"/>
          <p:cNvSpPr>
            <a:spLocks noGrp="1"/>
          </p:cNvSpPr>
          <p:nvPr>
            <p:ph type="dt" sz="half" idx="10"/>
          </p:nvPr>
        </p:nvSpPr>
        <p:spPr/>
        <p:txBody>
          <a:bodyPr/>
          <a:lstStyle/>
          <a:p>
            <a:fld id="{3CEEBF94-2048-4058-9319-396B95E041DD}"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683"/>
            <a:ext cx="8229600" cy="1143000"/>
          </a:xfrm>
        </p:spPr>
        <p:txBody>
          <a:bodyPr>
            <a:noAutofit/>
          </a:bodyPr>
          <a:lstStyle/>
          <a:p>
            <a:pPr>
              <a:defRPr/>
            </a:pPr>
            <a:r>
              <a:rPr lang="en-US" altLang="zh-CN" dirty="0" smtClean="0">
                <a:latin typeface="Rockwell"/>
                <a:cs typeface="Rockwell"/>
              </a:rPr>
              <a:t>2013</a:t>
            </a:r>
            <a:r>
              <a:rPr lang="zh-CN" altLang="en-US" dirty="0" smtClean="0">
                <a:latin typeface="Rockwell"/>
                <a:cs typeface="Rockwell"/>
              </a:rPr>
              <a:t>年</a:t>
            </a:r>
            <a:r>
              <a:rPr lang="en-US" altLang="zh-CN" dirty="0" smtClean="0">
                <a:latin typeface="Rockwell"/>
                <a:cs typeface="Rockwell"/>
              </a:rPr>
              <a:t>1</a:t>
            </a:r>
            <a:r>
              <a:rPr lang="zh-CN" altLang="en-US" dirty="0" smtClean="0">
                <a:latin typeface="Rockwell"/>
                <a:cs typeface="Rockwell"/>
              </a:rPr>
              <a:t>月活动记录</a:t>
            </a:r>
            <a:endParaRPr lang="en-US" dirty="0">
              <a:latin typeface="Rockwell"/>
              <a:cs typeface="Rockwell"/>
            </a:endParaRPr>
          </a:p>
        </p:txBody>
      </p:sp>
      <p:sp>
        <p:nvSpPr>
          <p:cNvPr id="3" name="Date Placeholder 2"/>
          <p:cNvSpPr>
            <a:spLocks noGrp="1"/>
          </p:cNvSpPr>
          <p:nvPr>
            <p:ph type="dt" sz="half" idx="10"/>
          </p:nvPr>
        </p:nvSpPr>
        <p:spPr/>
        <p:txBody>
          <a:bodyPr/>
          <a:lstStyle/>
          <a:p>
            <a:fld id="{AD5C9B90-23C2-476B-97A1-88EFA0650235}" type="datetime1">
              <a:rPr lang="en-US" smtClean="0"/>
              <a:t>4/12/14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20</a:t>
            </a:fld>
            <a:endParaRPr lang="en-US" dirty="0"/>
          </a:p>
        </p:txBody>
      </p:sp>
    </p:spTree>
    <p:extLst>
      <p:ext uri="{BB962C8B-B14F-4D97-AF65-F5344CB8AC3E}">
        <p14:creationId xmlns:p14="http://schemas.microsoft.com/office/powerpoint/2010/main" val="24110313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0397"/>
            <a:ext cx="8229600" cy="2306003"/>
          </a:xfrm>
        </p:spPr>
        <p:txBody>
          <a:bodyPr>
            <a:normAutofit/>
          </a:bodyPr>
          <a:lstStyle/>
          <a:p>
            <a:r>
              <a:rPr lang="zh-CN" altLang="en-US" dirty="0" smtClean="0">
                <a:latin typeface="Rockwell" pitchFamily="18" charset="0"/>
              </a:rPr>
              <a:t>探索科学技术的极限</a:t>
            </a:r>
            <a:endParaRPr lang="en-US" dirty="0">
              <a:latin typeface="Rockwell" pitchFamily="18" charset="0"/>
            </a:endParaRPr>
          </a:p>
        </p:txBody>
      </p:sp>
      <p:sp>
        <p:nvSpPr>
          <p:cNvPr id="3" name="Date Placeholder 2"/>
          <p:cNvSpPr>
            <a:spLocks noGrp="1"/>
          </p:cNvSpPr>
          <p:nvPr>
            <p:ph type="dt" sz="half" idx="10"/>
          </p:nvPr>
        </p:nvSpPr>
        <p:spPr/>
        <p:txBody>
          <a:bodyPr/>
          <a:lstStyle/>
          <a:p>
            <a:fld id="{9D683F23-E313-4331-8B20-ABAD921BDA97}" type="datetime1">
              <a:rPr lang="en-US" smtClean="0"/>
              <a:t>4/12/14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21</a:t>
            </a:fld>
            <a:endParaRPr lang="en-US" dirty="0"/>
          </a:p>
        </p:txBody>
      </p:sp>
    </p:spTree>
    <p:extLst>
      <p:ext uri="{BB962C8B-B14F-4D97-AF65-F5344CB8AC3E}">
        <p14:creationId xmlns:p14="http://schemas.microsoft.com/office/powerpoint/2010/main" val="33080128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255"/>
            <a:ext cx="8229600" cy="1143000"/>
          </a:xfrm>
        </p:spPr>
        <p:txBody>
          <a:bodyPr>
            <a:normAutofit/>
          </a:bodyPr>
          <a:lstStyle/>
          <a:p>
            <a:pPr>
              <a:defRPr/>
            </a:pPr>
            <a:r>
              <a:rPr lang="zh-CN" altLang="en-US" sz="3200" dirty="0" smtClean="0">
                <a:latin typeface="Rockwell"/>
                <a:cs typeface="Rockwell"/>
              </a:rPr>
              <a:t>低价原子力显微镜</a:t>
            </a:r>
            <a:r>
              <a:rPr lang="en-US" altLang="zh-CN" sz="3200" dirty="0" smtClean="0">
                <a:latin typeface="Rockwell"/>
                <a:cs typeface="Rockwell"/>
              </a:rPr>
              <a:t>(</a:t>
            </a:r>
            <a:r>
              <a:rPr lang="en-US" altLang="zh-CN" sz="3200" dirty="0">
                <a:latin typeface="Rockwell"/>
                <a:cs typeface="Rockwell"/>
              </a:rPr>
              <a:t>Sept. </a:t>
            </a:r>
            <a:r>
              <a:rPr lang="en-US" altLang="zh-CN" sz="3200" dirty="0" smtClean="0">
                <a:latin typeface="Rockwell"/>
                <a:cs typeface="Rockwell"/>
              </a:rPr>
              <a:t>2013)</a:t>
            </a:r>
            <a:endParaRPr lang="en-US" sz="3200" dirty="0">
              <a:latin typeface="Rockwell"/>
              <a:cs typeface="Rockwell"/>
            </a:endParaRPr>
          </a:p>
        </p:txBody>
      </p:sp>
      <p:sp>
        <p:nvSpPr>
          <p:cNvPr id="3" name="Date Placeholder 2"/>
          <p:cNvSpPr>
            <a:spLocks noGrp="1"/>
          </p:cNvSpPr>
          <p:nvPr>
            <p:ph type="dt" sz="half" idx="10"/>
          </p:nvPr>
        </p:nvSpPr>
        <p:spPr/>
        <p:txBody>
          <a:bodyPr/>
          <a:lstStyle/>
          <a:p>
            <a:fld id="{7FC78124-F07C-458E-848D-5C05FFED518F}" type="datetime1">
              <a:rPr lang="en-US" smtClean="0"/>
              <a:t>4/12/14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22</a:t>
            </a:fld>
            <a:endParaRPr lang="en-US" dirty="0"/>
          </a:p>
        </p:txBody>
      </p:sp>
    </p:spTree>
    <p:extLst>
      <p:ext uri="{BB962C8B-B14F-4D97-AF65-F5344CB8AC3E}">
        <p14:creationId xmlns:p14="http://schemas.microsoft.com/office/powerpoint/2010/main" val="14269956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721"/>
            <a:ext cx="8229600" cy="1143000"/>
          </a:xfrm>
        </p:spPr>
        <p:txBody>
          <a:bodyPr>
            <a:normAutofit fontScale="90000"/>
          </a:bodyPr>
          <a:lstStyle/>
          <a:p>
            <a:pPr>
              <a:defRPr/>
            </a:pPr>
            <a:r>
              <a:rPr lang="zh-CN" altLang="en-US" sz="3600" dirty="0" smtClean="0">
                <a:latin typeface="Rockwell"/>
                <a:cs typeface="Rockwell"/>
              </a:rPr>
              <a:t>超低价原子力显微镜</a:t>
            </a:r>
            <a:r>
              <a:rPr lang="en-US" altLang="zh-CN" sz="3600" dirty="0" smtClean="0">
                <a:latin typeface="Rockwell"/>
                <a:cs typeface="Rockwell"/>
              </a:rPr>
              <a:t/>
            </a:r>
            <a:br>
              <a:rPr lang="en-US" altLang="zh-CN" sz="3600" dirty="0" smtClean="0">
                <a:latin typeface="Rockwell"/>
                <a:cs typeface="Rockwell"/>
              </a:rPr>
            </a:br>
            <a:r>
              <a:rPr lang="en-US" altLang="zh-CN" sz="3600" dirty="0" smtClean="0">
                <a:latin typeface="Rockwell"/>
                <a:cs typeface="Rockwell"/>
              </a:rPr>
              <a:t>(</a:t>
            </a:r>
            <a:r>
              <a:rPr lang="en-US" altLang="zh-CN" sz="3600" dirty="0">
                <a:latin typeface="Rockwell"/>
                <a:cs typeface="Rockwell"/>
              </a:rPr>
              <a:t>Jan. </a:t>
            </a:r>
            <a:r>
              <a:rPr lang="en-US" altLang="zh-CN" sz="3600" dirty="0" smtClean="0">
                <a:latin typeface="Rockwell"/>
                <a:cs typeface="Rockwell"/>
              </a:rPr>
              <a:t>2014)</a:t>
            </a:r>
            <a:endParaRPr lang="en-US" sz="3600" dirty="0">
              <a:latin typeface="Rockwell"/>
              <a:cs typeface="Rockwell"/>
            </a:endParaRPr>
          </a:p>
        </p:txBody>
      </p:sp>
      <p:pic>
        <p:nvPicPr>
          <p:cNvPr id="3" name="AFM 胡恩德v1.2_cns&amp;en_480p.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20484"/>
            <a:ext cx="9158110" cy="5151437"/>
          </a:xfrm>
          <a:prstGeom prst="rect">
            <a:avLst/>
          </a:prstGeom>
        </p:spPr>
      </p:pic>
      <p:sp>
        <p:nvSpPr>
          <p:cNvPr id="4" name="Date Placeholder 3"/>
          <p:cNvSpPr>
            <a:spLocks noGrp="1"/>
          </p:cNvSpPr>
          <p:nvPr>
            <p:ph type="dt" sz="half" idx="10"/>
          </p:nvPr>
        </p:nvSpPr>
        <p:spPr/>
        <p:txBody>
          <a:bodyPr/>
          <a:lstStyle/>
          <a:p>
            <a:fld id="{4D12C070-2F31-4E42-A5C5-D55D4DA03BA4}"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23</a:t>
            </a:fld>
            <a:endParaRPr lang="en-US" dirty="0"/>
          </a:p>
        </p:txBody>
      </p:sp>
    </p:spTree>
    <p:extLst>
      <p:ext uri="{BB962C8B-B14F-4D97-AF65-F5344CB8AC3E}">
        <p14:creationId xmlns:p14="http://schemas.microsoft.com/office/powerpoint/2010/main" val="107024351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3"/>
          <p:cNvGrpSpPr/>
          <p:nvPr/>
        </p:nvGrpSpPr>
        <p:grpSpPr>
          <a:xfrm>
            <a:off x="104867" y="6113013"/>
            <a:ext cx="2636671" cy="584800"/>
            <a:chOff x="1297975" y="4815081"/>
            <a:chExt cx="4665001" cy="1034672"/>
          </a:xfrm>
        </p:grpSpPr>
        <p:pic>
          <p:nvPicPr>
            <p:cNvPr id="15" name="Picture 22" descr="MGMT_99_Logo 3.2.5.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97975" y="4815081"/>
              <a:ext cx="833745" cy="753837"/>
            </a:xfrm>
            <a:prstGeom prst="rect">
              <a:avLst/>
            </a:prstGeom>
          </p:spPr>
        </p:pic>
        <p:pic>
          <p:nvPicPr>
            <p:cNvPr id="16" name="Picture 23" descr="new_america_foundation_logo.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29980" y="4815081"/>
              <a:ext cx="1490267" cy="1034672"/>
            </a:xfrm>
            <a:prstGeom prst="rect">
              <a:avLst/>
            </a:prstGeom>
          </p:spPr>
        </p:pic>
        <p:pic>
          <p:nvPicPr>
            <p:cNvPr id="17" name="Picture 2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99722" y="4815081"/>
              <a:ext cx="1492497" cy="746248"/>
            </a:xfrm>
            <a:prstGeom prst="rect">
              <a:avLst/>
            </a:prstGeom>
          </p:spPr>
        </p:pic>
        <p:pic>
          <p:nvPicPr>
            <p:cNvPr id="18" name="Picture 25"/>
            <p:cNvPicPr>
              <a:picLocks noChangeAspect="1"/>
            </p:cNvPicPr>
            <p:nvPr/>
          </p:nvPicPr>
          <p:blipFill rotWithShape="1">
            <a:blip r:embed="rId5" cstate="print">
              <a:extLst>
                <a:ext uri="{28A0092B-C50C-407E-A947-70E740481C1C}">
                  <a14:useLocalDpi xmlns:a14="http://schemas.microsoft.com/office/drawing/2010/main"/>
                </a:ext>
              </a:extLst>
            </a:blip>
            <a:srcRect b="-32863"/>
            <a:stretch/>
          </p:blipFill>
          <p:spPr>
            <a:xfrm>
              <a:off x="5220247" y="5070931"/>
              <a:ext cx="742729" cy="497987"/>
            </a:xfrm>
            <a:prstGeom prst="rect">
              <a:avLst/>
            </a:prstGeom>
          </p:spPr>
        </p:pic>
      </p:grpSp>
      <p:pic>
        <p:nvPicPr>
          <p:cNvPr id="12" name="Picture 11"/>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7306829" y="5210820"/>
            <a:ext cx="1477724" cy="1559437"/>
          </a:xfrm>
          <a:prstGeom prst="rect">
            <a:avLst/>
          </a:prstGeom>
        </p:spPr>
      </p:pic>
      <p:pic>
        <p:nvPicPr>
          <p:cNvPr id="19" name="Picture 18"/>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rcRect/>
          <a:stretch/>
        </p:blipFill>
        <p:spPr>
          <a:xfrm>
            <a:off x="3164037" y="6326155"/>
            <a:ext cx="4142792" cy="294228"/>
          </a:xfrm>
          <a:prstGeom prst="rect">
            <a:avLst/>
          </a:prstGeom>
        </p:spPr>
      </p:pic>
      <p:grpSp>
        <p:nvGrpSpPr>
          <p:cNvPr id="35" name="Group 34"/>
          <p:cNvGrpSpPr/>
          <p:nvPr/>
        </p:nvGrpSpPr>
        <p:grpSpPr>
          <a:xfrm>
            <a:off x="2188175" y="4334104"/>
            <a:ext cx="4711852" cy="1946861"/>
            <a:chOff x="3494628" y="4166152"/>
            <a:chExt cx="4711852" cy="1946861"/>
          </a:xfrm>
        </p:grpSpPr>
        <p:grpSp>
          <p:nvGrpSpPr>
            <p:cNvPr id="26" name="Group 25"/>
            <p:cNvGrpSpPr/>
            <p:nvPr/>
          </p:nvGrpSpPr>
          <p:grpSpPr>
            <a:xfrm>
              <a:off x="3494628" y="4166152"/>
              <a:ext cx="2303430" cy="1946861"/>
              <a:chOff x="3494628" y="4166152"/>
              <a:chExt cx="2303430" cy="1946861"/>
            </a:xfrm>
          </p:grpSpPr>
          <p:cxnSp>
            <p:nvCxnSpPr>
              <p:cNvPr id="22" name="Straight Connector 21"/>
              <p:cNvCxnSpPr/>
              <p:nvPr/>
            </p:nvCxnSpPr>
            <p:spPr>
              <a:xfrm>
                <a:off x="4059828" y="4764041"/>
                <a:ext cx="1210835" cy="783445"/>
              </a:xfrm>
              <a:prstGeom prst="lin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23" name="Oval 22"/>
              <p:cNvSpPr/>
              <p:nvPr/>
            </p:nvSpPr>
            <p:spPr>
              <a:xfrm>
                <a:off x="4667004" y="4981959"/>
                <a:ext cx="1131054" cy="1131054"/>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120000"/>
                  </a:lnSpc>
                </a:pPr>
                <a:r>
                  <a:rPr lang="en-US" altLang="zh-CN" dirty="0" smtClean="0">
                    <a:solidFill>
                      <a:schemeClr val="tx1"/>
                    </a:solidFill>
                    <a:latin typeface="Helvetica"/>
                    <a:ea typeface="黑体" panose="02010609060101010101" pitchFamily="49" charset="-122"/>
                    <a:cs typeface="Helvetica"/>
                  </a:rPr>
                  <a:t>Hong-Bin</a:t>
                </a:r>
              </a:p>
              <a:p>
                <a:pPr algn="ctr">
                  <a:lnSpc>
                    <a:spcPct val="120000"/>
                  </a:lnSpc>
                </a:pPr>
                <a:r>
                  <a:rPr lang="en-US" altLang="zh-CN" dirty="0" smtClean="0">
                    <a:solidFill>
                      <a:schemeClr val="tx1"/>
                    </a:solidFill>
                    <a:latin typeface="Helvetica"/>
                    <a:ea typeface="黑体" panose="02010609060101010101" pitchFamily="49" charset="-122"/>
                    <a:cs typeface="Helvetica"/>
                  </a:rPr>
                  <a:t>SUN</a:t>
                </a:r>
                <a:endParaRPr lang="zh-CN" altLang="en-US" dirty="0">
                  <a:solidFill>
                    <a:schemeClr val="tx1"/>
                  </a:solidFill>
                  <a:latin typeface="Helvetica"/>
                  <a:ea typeface="黑体" panose="02010609060101010101" pitchFamily="49" charset="-122"/>
                  <a:cs typeface="Helvetica"/>
                </a:endParaRPr>
              </a:p>
            </p:txBody>
          </p:sp>
          <p:pic>
            <p:nvPicPr>
              <p:cNvPr id="7" name="Picture 6"/>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494628" y="4166152"/>
                <a:ext cx="1130400" cy="1130400"/>
              </a:xfrm>
              <a:prstGeom prst="ellipse">
                <a:avLst/>
              </a:prstGeom>
              <a:ln w="19050">
                <a:solidFill>
                  <a:schemeClr val="tx1"/>
                </a:solidFill>
              </a:ln>
              <a:effectLst/>
            </p:spPr>
          </p:pic>
        </p:grpSp>
        <p:sp>
          <p:nvSpPr>
            <p:cNvPr id="28" name="TextBox 27"/>
            <p:cNvSpPr txBox="1"/>
            <p:nvPr/>
          </p:nvSpPr>
          <p:spPr>
            <a:xfrm>
              <a:off x="4718275" y="4491728"/>
              <a:ext cx="3488205" cy="523220"/>
            </a:xfrm>
            <a:prstGeom prst="rect">
              <a:avLst/>
            </a:prstGeom>
            <a:noFill/>
          </p:spPr>
          <p:txBody>
            <a:bodyPr wrap="none" rtlCol="0">
              <a:spAutoFit/>
            </a:bodyPr>
            <a:lstStyle/>
            <a:p>
              <a:r>
                <a:rPr lang="en-US" altLang="zh-CN" sz="1400" dirty="0" smtClean="0">
                  <a:latin typeface="Helvetica"/>
                  <a:ea typeface="黑体" panose="02010609060101010101" pitchFamily="49" charset="-122"/>
                  <a:cs typeface="Helvetica"/>
                </a:rPr>
                <a:t>Deputy Director</a:t>
              </a:r>
            </a:p>
            <a:p>
              <a:r>
                <a:rPr lang="en-US" altLang="zh-CN" sz="1400" dirty="0" smtClean="0">
                  <a:latin typeface="Helvetica"/>
                  <a:ea typeface="黑体" panose="02010609060101010101" pitchFamily="49" charset="-122"/>
                  <a:cs typeface="Helvetica"/>
                </a:rPr>
                <a:t>Office of Academic Affairs, Tsinghua Univ.</a:t>
              </a:r>
            </a:p>
          </p:txBody>
        </p:sp>
      </p:grpSp>
      <p:grpSp>
        <p:nvGrpSpPr>
          <p:cNvPr id="34" name="Group 33"/>
          <p:cNvGrpSpPr/>
          <p:nvPr/>
        </p:nvGrpSpPr>
        <p:grpSpPr>
          <a:xfrm>
            <a:off x="0" y="978369"/>
            <a:ext cx="9144000" cy="2365219"/>
            <a:chOff x="1" y="280467"/>
            <a:chExt cx="9144000" cy="2365218"/>
          </a:xfrm>
        </p:grpSpPr>
        <p:pic>
          <p:nvPicPr>
            <p:cNvPr id="13" name="Picture 12"/>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a:ext>
              </a:extLst>
            </a:blip>
            <a:srcRect/>
            <a:stretch/>
          </p:blipFill>
          <p:spPr>
            <a:xfrm>
              <a:off x="1" y="280467"/>
              <a:ext cx="9144000" cy="2365218"/>
            </a:xfrm>
            <a:prstGeom prst="rect">
              <a:avLst/>
            </a:prstGeom>
          </p:spPr>
        </p:pic>
        <p:grpSp>
          <p:nvGrpSpPr>
            <p:cNvPr id="31" name="Group 30"/>
            <p:cNvGrpSpPr/>
            <p:nvPr/>
          </p:nvGrpSpPr>
          <p:grpSpPr>
            <a:xfrm>
              <a:off x="1" y="1883978"/>
              <a:ext cx="2434230" cy="530567"/>
              <a:chOff x="-99997" y="3393600"/>
              <a:chExt cx="2434230" cy="530567"/>
            </a:xfrm>
          </p:grpSpPr>
          <p:sp>
            <p:nvSpPr>
              <p:cNvPr id="29" name="TextBox 28"/>
              <p:cNvSpPr txBox="1"/>
              <p:nvPr/>
            </p:nvSpPr>
            <p:spPr>
              <a:xfrm>
                <a:off x="-99997" y="3393600"/>
                <a:ext cx="1479430" cy="276999"/>
              </a:xfrm>
              <a:prstGeom prst="rect">
                <a:avLst/>
              </a:prstGeom>
              <a:solidFill>
                <a:schemeClr val="bg1"/>
              </a:solidFill>
            </p:spPr>
            <p:txBody>
              <a:bodyPr wrap="square" rtlCol="0">
                <a:spAutoFit/>
              </a:bodyPr>
              <a:lstStyle/>
              <a:p>
                <a:r>
                  <a:rPr lang="en-US" altLang="zh-CN" sz="1200" dirty="0" smtClean="0">
                    <a:latin typeface="Helvetica"/>
                    <a:ea typeface="黑体" panose="02010609060101010101" pitchFamily="49" charset="-122"/>
                    <a:cs typeface="Helvetica"/>
                  </a:rPr>
                  <a:t>Author of Long Tail</a:t>
                </a:r>
              </a:p>
            </p:txBody>
          </p:sp>
          <p:sp>
            <p:nvSpPr>
              <p:cNvPr id="30" name="TextBox 29"/>
              <p:cNvSpPr txBox="1"/>
              <p:nvPr/>
            </p:nvSpPr>
            <p:spPr>
              <a:xfrm>
                <a:off x="-99997" y="3647168"/>
                <a:ext cx="2434230" cy="276999"/>
              </a:xfrm>
              <a:prstGeom prst="rect">
                <a:avLst/>
              </a:prstGeom>
              <a:solidFill>
                <a:schemeClr val="bg1"/>
              </a:solidFill>
            </p:spPr>
            <p:txBody>
              <a:bodyPr wrap="none" rtlCol="0">
                <a:spAutoFit/>
              </a:bodyPr>
              <a:lstStyle/>
              <a:p>
                <a:r>
                  <a:rPr lang="en-US" altLang="zh-CN" sz="1200" dirty="0" smtClean="0">
                    <a:latin typeface="Helvetica"/>
                    <a:ea typeface="黑体" panose="02010609060101010101" pitchFamily="49" charset="-122"/>
                    <a:cs typeface="Helvetica"/>
                  </a:rPr>
                  <a:t>Maker, New Industrial Revolution</a:t>
                </a:r>
                <a:endParaRPr lang="en-US" altLang="zh-CN" sz="1200" dirty="0">
                  <a:latin typeface="Helvetica"/>
                  <a:ea typeface="黑体" panose="02010609060101010101" pitchFamily="49" charset="-122"/>
                  <a:cs typeface="Helvetica"/>
                </a:endParaRPr>
              </a:p>
            </p:txBody>
          </p:sp>
        </p:grpSp>
        <p:sp>
          <p:nvSpPr>
            <p:cNvPr id="32" name="TextBox 31"/>
            <p:cNvSpPr txBox="1"/>
            <p:nvPr/>
          </p:nvSpPr>
          <p:spPr>
            <a:xfrm>
              <a:off x="4208106" y="1730379"/>
              <a:ext cx="1431953" cy="523220"/>
            </a:xfrm>
            <a:prstGeom prst="rect">
              <a:avLst/>
            </a:prstGeom>
            <a:solidFill>
              <a:schemeClr val="bg1"/>
            </a:solidFill>
          </p:spPr>
          <p:txBody>
            <a:bodyPr wrap="none" rtlCol="0">
              <a:spAutoFit/>
            </a:bodyPr>
            <a:lstStyle/>
            <a:p>
              <a:r>
                <a:rPr lang="en-US" altLang="zh-CN" sz="1400" dirty="0" smtClean="0">
                  <a:latin typeface="Helvetica"/>
                  <a:ea typeface="黑体" panose="02010609060101010101" pitchFamily="49" charset="-122"/>
                  <a:cs typeface="Helvetica"/>
                </a:rPr>
                <a:t>Director</a:t>
              </a:r>
            </a:p>
            <a:p>
              <a:r>
                <a:rPr lang="en-US" altLang="zh-CN" sz="1400" dirty="0" smtClean="0">
                  <a:latin typeface="Helvetica"/>
                  <a:ea typeface="黑体" panose="02010609060101010101" pitchFamily="49" charset="-122"/>
                  <a:cs typeface="Helvetica"/>
                </a:rPr>
                <a:t>Media Lab, MIT</a:t>
              </a:r>
              <a:endParaRPr lang="en-US" altLang="zh-CN" sz="1400" dirty="0">
                <a:latin typeface="Helvetica"/>
                <a:ea typeface="黑体" panose="02010609060101010101" pitchFamily="49" charset="-122"/>
                <a:cs typeface="Helvetica"/>
              </a:endParaRPr>
            </a:p>
          </p:txBody>
        </p:sp>
        <p:sp>
          <p:nvSpPr>
            <p:cNvPr id="33" name="TextBox 32"/>
            <p:cNvSpPr txBox="1"/>
            <p:nvPr/>
          </p:nvSpPr>
          <p:spPr>
            <a:xfrm>
              <a:off x="7163972" y="643326"/>
              <a:ext cx="1980028" cy="523220"/>
            </a:xfrm>
            <a:prstGeom prst="rect">
              <a:avLst/>
            </a:prstGeom>
            <a:solidFill>
              <a:schemeClr val="bg1"/>
            </a:solidFill>
          </p:spPr>
          <p:txBody>
            <a:bodyPr wrap="square" rtlCol="0">
              <a:spAutoFit/>
            </a:bodyPr>
            <a:lstStyle/>
            <a:p>
              <a:r>
                <a:rPr lang="en-US" altLang="zh-CN" sz="1400" dirty="0" smtClean="0">
                  <a:latin typeface="Helvetica"/>
                  <a:ea typeface="黑体" panose="02010609060101010101" pitchFamily="49" charset="-122"/>
                  <a:cs typeface="Helvetica"/>
                </a:rPr>
                <a:t>Vice President,</a:t>
              </a:r>
            </a:p>
            <a:p>
              <a:r>
                <a:rPr lang="en-US" altLang="zh-CN" sz="1400" dirty="0" smtClean="0">
                  <a:latin typeface="Helvetica"/>
                  <a:ea typeface="黑体" panose="02010609060101010101" pitchFamily="49" charset="-122"/>
                  <a:cs typeface="Helvetica"/>
                </a:rPr>
                <a:t>Arizona State Univ.</a:t>
              </a:r>
              <a:endParaRPr lang="en-US" altLang="zh-CN" sz="1400" dirty="0">
                <a:latin typeface="Helvetica"/>
                <a:ea typeface="黑体" panose="02010609060101010101" pitchFamily="49" charset="-122"/>
                <a:cs typeface="Helvetica"/>
              </a:endParaRPr>
            </a:p>
          </p:txBody>
        </p:sp>
      </p:grpSp>
      <p:sp>
        <p:nvSpPr>
          <p:cNvPr id="4" name="TextBox 3"/>
          <p:cNvSpPr txBox="1"/>
          <p:nvPr/>
        </p:nvSpPr>
        <p:spPr>
          <a:xfrm>
            <a:off x="866648" y="2959640"/>
            <a:ext cx="8036560" cy="1257780"/>
          </a:xfrm>
          <a:prstGeom prst="rect">
            <a:avLst/>
          </a:prstGeom>
          <a:noFill/>
        </p:spPr>
        <p:txBody>
          <a:bodyPr wrap="square" rtlCol="0">
            <a:spAutoFit/>
          </a:bodyPr>
          <a:lstStyle/>
          <a:p>
            <a:pPr>
              <a:lnSpc>
                <a:spcPct val="120000"/>
              </a:lnSpc>
            </a:pPr>
            <a:r>
              <a:rPr lang="en-US" sz="3200" dirty="0" smtClean="0">
                <a:latin typeface="Abadi MT Condensed Extra Bold"/>
                <a:cs typeface="Abadi MT Condensed Extra Bold"/>
              </a:rPr>
              <a:t>Share your Green Electronics ideas</a:t>
            </a:r>
          </a:p>
          <a:p>
            <a:pPr algn="r">
              <a:lnSpc>
                <a:spcPct val="120000"/>
              </a:lnSpc>
            </a:pPr>
            <a:r>
              <a:rPr lang="en-US" sz="3200" dirty="0" smtClean="0">
                <a:latin typeface="Abadi MT Condensed Extra Bold"/>
                <a:cs typeface="Abadi MT Condensed Extra Bold"/>
              </a:rPr>
              <a:t>with top hackers from around the world!</a:t>
            </a:r>
            <a:endParaRPr lang="en-US" sz="3200" dirty="0">
              <a:latin typeface="Abadi MT Condensed Extra Bold"/>
              <a:cs typeface="Abadi MT Condensed Extra Bold"/>
            </a:endParaRPr>
          </a:p>
        </p:txBody>
      </p:sp>
      <p:sp>
        <p:nvSpPr>
          <p:cNvPr id="24" name="TextBox 23"/>
          <p:cNvSpPr txBox="1"/>
          <p:nvPr/>
        </p:nvSpPr>
        <p:spPr>
          <a:xfrm>
            <a:off x="215990" y="274077"/>
            <a:ext cx="8568575" cy="707886"/>
          </a:xfrm>
          <a:prstGeom prst="rect">
            <a:avLst/>
          </a:prstGeom>
          <a:noFill/>
        </p:spPr>
        <p:txBody>
          <a:bodyPr wrap="square" rtlCol="0">
            <a:spAutoFit/>
          </a:bodyPr>
          <a:lstStyle/>
          <a:p>
            <a:pPr algn="ctr"/>
            <a:r>
              <a:rPr lang="zh-CN" altLang="en-US" sz="4000" dirty="0" smtClean="0"/>
              <a:t>中美绿色电子创意线上大赛</a:t>
            </a:r>
            <a:endParaRPr lang="en-US" sz="4000" dirty="0"/>
          </a:p>
        </p:txBody>
      </p:sp>
      <p:sp>
        <p:nvSpPr>
          <p:cNvPr id="25" name="Date Placeholder 24"/>
          <p:cNvSpPr>
            <a:spLocks noGrp="1"/>
          </p:cNvSpPr>
          <p:nvPr>
            <p:ph type="dt" sz="half" idx="10"/>
          </p:nvPr>
        </p:nvSpPr>
        <p:spPr/>
        <p:txBody>
          <a:bodyPr/>
          <a:lstStyle/>
          <a:p>
            <a:fld id="{F52FE57F-DE02-4AC4-8ECE-CB20C37D3EA1}" type="datetime1">
              <a:rPr lang="en-US" smtClean="0"/>
              <a:t>4/12/14</a:t>
            </a:fld>
            <a:endParaRPr lang="en-US" dirty="0"/>
          </a:p>
        </p:txBody>
      </p:sp>
      <p:sp>
        <p:nvSpPr>
          <p:cNvPr id="27" name="Slide Number Placeholder 26"/>
          <p:cNvSpPr>
            <a:spLocks noGrp="1"/>
          </p:cNvSpPr>
          <p:nvPr>
            <p:ph type="sldNum" sz="quarter" idx="12"/>
          </p:nvPr>
        </p:nvSpPr>
        <p:spPr/>
        <p:txBody>
          <a:bodyPr/>
          <a:lstStyle/>
          <a:p>
            <a:fld id="{713C7D3C-22D2-7449-8935-5F36E8921380}" type="slidenum">
              <a:rPr lang="en-US" smtClean="0"/>
              <a:pPr/>
              <a:t>24</a:t>
            </a:fld>
            <a:endParaRPr lang="en-US" dirty="0"/>
          </a:p>
        </p:txBody>
      </p:sp>
    </p:spTree>
    <p:extLst>
      <p:ext uri="{BB962C8B-B14F-4D97-AF65-F5344CB8AC3E}">
        <p14:creationId xmlns:p14="http://schemas.microsoft.com/office/powerpoint/2010/main" val="16077920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16174" y="814711"/>
            <a:ext cx="2857500" cy="976796"/>
          </a:xfrm>
          <a:prstGeom prst="rect">
            <a:avLst/>
          </a:prstGeom>
        </p:spPr>
      </p:pic>
      <p:sp>
        <p:nvSpPr>
          <p:cNvPr id="9" name="TextBox 8"/>
          <p:cNvSpPr txBox="1"/>
          <p:nvPr/>
        </p:nvSpPr>
        <p:spPr>
          <a:xfrm>
            <a:off x="3650726" y="1331452"/>
            <a:ext cx="5160387" cy="584776"/>
          </a:xfrm>
          <a:prstGeom prst="rect">
            <a:avLst/>
          </a:prstGeom>
          <a:noFill/>
        </p:spPr>
        <p:txBody>
          <a:bodyPr wrap="none" rtlCol="0">
            <a:spAutoFit/>
          </a:bodyPr>
          <a:lstStyle/>
          <a:p>
            <a:r>
              <a:rPr lang="zh-CN" altLang="en-US" sz="2000" dirty="0" smtClean="0">
                <a:latin typeface="黑体"/>
                <a:ea typeface="黑体"/>
                <a:cs typeface="黑体"/>
              </a:rPr>
              <a:t>全球最大的</a:t>
            </a:r>
            <a:r>
              <a:rPr lang="zh-CN" altLang="en-US" sz="3200" dirty="0" smtClean="0">
                <a:solidFill>
                  <a:schemeClr val="accent3">
                    <a:lumMod val="75000"/>
                  </a:schemeClr>
                </a:solidFill>
                <a:latin typeface="黑体"/>
                <a:ea typeface="黑体"/>
                <a:cs typeface="黑体"/>
              </a:rPr>
              <a:t>创意作品</a:t>
            </a:r>
            <a:r>
              <a:rPr lang="zh-CN" altLang="en-US" sz="2000" dirty="0" smtClean="0">
                <a:latin typeface="黑体"/>
                <a:ea typeface="黑体"/>
                <a:cs typeface="黑体"/>
              </a:rPr>
              <a:t>展示交流平台之一</a:t>
            </a:r>
            <a:endParaRPr lang="en-US" sz="2000" baseline="30000" dirty="0">
              <a:latin typeface="黑体"/>
              <a:ea typeface="黑体"/>
              <a:cs typeface="黑体"/>
            </a:endParaRPr>
          </a:p>
        </p:txBody>
      </p:sp>
      <p:sp>
        <p:nvSpPr>
          <p:cNvPr id="23" name="TextBox 22"/>
          <p:cNvSpPr txBox="1"/>
          <p:nvPr/>
        </p:nvSpPr>
        <p:spPr>
          <a:xfrm>
            <a:off x="119718" y="186676"/>
            <a:ext cx="8821082" cy="543738"/>
          </a:xfrm>
          <a:prstGeom prst="rect">
            <a:avLst/>
          </a:prstGeom>
          <a:noFill/>
        </p:spPr>
        <p:txBody>
          <a:bodyPr wrap="square" rtlCol="0">
            <a:spAutoFit/>
          </a:bodyPr>
          <a:lstStyle/>
          <a:p>
            <a:pPr algn="ctr"/>
            <a:r>
              <a:rPr lang="zh-CN" altLang="en-US" sz="4400" baseline="30000" dirty="0" smtClean="0">
                <a:latin typeface="Rockwell"/>
                <a:ea typeface="黑体"/>
                <a:cs typeface="Rockwell"/>
              </a:rPr>
              <a:t>国际化双语线上发布媒体</a:t>
            </a:r>
            <a:endParaRPr lang="en-US" sz="4400" baseline="30000" dirty="0">
              <a:latin typeface="Rockwell"/>
              <a:ea typeface="黑体"/>
              <a:cs typeface="Rockwe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833009"/>
            <a:ext cx="9144000" cy="5523571"/>
          </a:xfrm>
          <a:prstGeom prst="rect">
            <a:avLst/>
          </a:prstGeom>
        </p:spPr>
      </p:pic>
      <p:sp>
        <p:nvSpPr>
          <p:cNvPr id="6" name="Date Placeholder 5"/>
          <p:cNvSpPr>
            <a:spLocks noGrp="1"/>
          </p:cNvSpPr>
          <p:nvPr>
            <p:ph type="dt" sz="half" idx="10"/>
          </p:nvPr>
        </p:nvSpPr>
        <p:spPr/>
        <p:txBody>
          <a:bodyPr/>
          <a:lstStyle/>
          <a:p>
            <a:fld id="{40C9BE2D-CA4B-4788-B7AD-D3A5DBCF1A8D}" type="datetime1">
              <a:rPr lang="en-US" smtClean="0"/>
              <a:t>4/12/14</a:t>
            </a:fld>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25</a:t>
            </a:fld>
            <a:endParaRPr lang="en-US" dirty="0"/>
          </a:p>
        </p:txBody>
      </p:sp>
    </p:spTree>
    <p:extLst>
      <p:ext uri="{BB962C8B-B14F-4D97-AF65-F5344CB8AC3E}">
        <p14:creationId xmlns:p14="http://schemas.microsoft.com/office/powerpoint/2010/main" val="5022743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724400" y="274637"/>
            <a:ext cx="3962400" cy="842963"/>
          </a:xfrm>
        </p:spPr>
        <p:txBody>
          <a:bodyPr>
            <a:noAutofit/>
          </a:bodyPr>
          <a:lstStyle/>
          <a:p>
            <a:r>
              <a:rPr lang="zh-CN" altLang="en-US" sz="3600" dirty="0" smtClean="0">
                <a:latin typeface="Rockwell"/>
                <a:cs typeface="Rockwell"/>
              </a:rPr>
              <a:t>网上媒体反馈</a:t>
            </a:r>
            <a:endParaRPr lang="en-US" sz="3600" dirty="0">
              <a:latin typeface="Rockwell"/>
              <a:cs typeface="Rockwell"/>
            </a:endParaRPr>
          </a:p>
        </p:txBody>
      </p:sp>
      <p:pic>
        <p:nvPicPr>
          <p:cNvPr id="2" name="Picture 1"/>
          <p:cNvPicPr>
            <a:picLocks noChangeAspect="1"/>
          </p:cNvPicPr>
          <p:nvPr/>
        </p:nvPicPr>
        <p:blipFill>
          <a:blip r:embed="rId2"/>
          <a:stretch>
            <a:fillRect/>
          </a:stretch>
        </p:blipFill>
        <p:spPr>
          <a:xfrm>
            <a:off x="228600" y="228600"/>
            <a:ext cx="4731086" cy="6278965"/>
          </a:xfrm>
          <a:prstGeom prst="rect">
            <a:avLst/>
          </a:prstGeom>
        </p:spPr>
      </p:pic>
      <p:pic>
        <p:nvPicPr>
          <p:cNvPr id="8" name="Picture 35"/>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59698" y="1729542"/>
            <a:ext cx="3810663" cy="4694183"/>
          </a:xfrm>
          <a:prstGeom prst="rect">
            <a:avLst/>
          </a:prstGeom>
          <a:noFill/>
          <a:ln w="9525">
            <a:noFill/>
            <a:miter lim="800000"/>
            <a:headEnd/>
            <a:tailEnd/>
          </a:ln>
        </p:spPr>
      </p:pic>
      <p:pic>
        <p:nvPicPr>
          <p:cNvPr id="7"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2422" y="1065083"/>
            <a:ext cx="1275139" cy="1328919"/>
          </a:xfrm>
          <a:prstGeom prst="ellipse">
            <a:avLst/>
          </a:prstGeom>
          <a:ln>
            <a:noFill/>
          </a:ln>
          <a:effectLst/>
        </p:spPr>
      </p:pic>
      <p:sp>
        <p:nvSpPr>
          <p:cNvPr id="6" name="Date Placeholder 5"/>
          <p:cNvSpPr>
            <a:spLocks noGrp="1"/>
          </p:cNvSpPr>
          <p:nvPr>
            <p:ph type="dt" sz="half" idx="10"/>
          </p:nvPr>
        </p:nvSpPr>
        <p:spPr/>
        <p:txBody>
          <a:bodyPr/>
          <a:lstStyle/>
          <a:p>
            <a:fld id="{C0184272-E409-4E12-9997-34E13B140212}" type="datetime1">
              <a:rPr lang="en-US" smtClean="0"/>
              <a:t>4/12/14</a:t>
            </a:fld>
            <a:endParaRPr lang="en-US" dirty="0"/>
          </a:p>
        </p:txBody>
      </p:sp>
      <p:sp>
        <p:nvSpPr>
          <p:cNvPr id="9" name="Slide Number Placeholder 8"/>
          <p:cNvSpPr>
            <a:spLocks noGrp="1"/>
          </p:cNvSpPr>
          <p:nvPr>
            <p:ph type="sldNum" sz="quarter" idx="12"/>
          </p:nvPr>
        </p:nvSpPr>
        <p:spPr/>
        <p:txBody>
          <a:bodyPr/>
          <a:lstStyle/>
          <a:p>
            <a:fld id="{713C7D3C-22D2-7449-8935-5F36E8921380}" type="slidenum">
              <a:rPr lang="en-US" smtClean="0"/>
              <a:pPr/>
              <a:t>26</a:t>
            </a:fld>
            <a:endParaRPr lang="en-US" dirty="0"/>
          </a:p>
        </p:txBody>
      </p:sp>
    </p:spTree>
    <p:extLst>
      <p:ext uri="{BB962C8B-B14F-4D97-AF65-F5344CB8AC3E}">
        <p14:creationId xmlns:p14="http://schemas.microsoft.com/office/powerpoint/2010/main" val="8116208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latin typeface="Rockwell"/>
                <a:cs typeface="Rockwell"/>
              </a:rPr>
              <a:t>XLP</a:t>
            </a:r>
            <a:r>
              <a:rPr lang="zh-CN" altLang="en-US" dirty="0" smtClean="0">
                <a:latin typeface="Rockwell"/>
                <a:cs typeface="Rockwell"/>
              </a:rPr>
              <a:t>课程系列</a:t>
            </a:r>
            <a:endParaRPr lang="en-US" dirty="0">
              <a:latin typeface="Rockwell"/>
              <a:cs typeface="Rockwell"/>
            </a:endParaRPr>
          </a:p>
        </p:txBody>
      </p:sp>
      <p:pic>
        <p:nvPicPr>
          <p:cNvPr id="4" name="Picture 3" descr="清华派创客功夫秘籍-时间.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91042"/>
            <a:ext cx="9144000" cy="5138387"/>
          </a:xfrm>
          <a:prstGeom prst="rect">
            <a:avLst/>
          </a:prstGeom>
        </p:spPr>
      </p:pic>
      <p:sp>
        <p:nvSpPr>
          <p:cNvPr id="5" name="Date Placeholder 4"/>
          <p:cNvSpPr>
            <a:spLocks noGrp="1"/>
          </p:cNvSpPr>
          <p:nvPr>
            <p:ph type="dt" sz="half" idx="10"/>
          </p:nvPr>
        </p:nvSpPr>
        <p:spPr/>
        <p:txBody>
          <a:bodyPr/>
          <a:lstStyle/>
          <a:p>
            <a:fld id="{A950B521-EECC-4BBD-A90D-376ED5B23927}" type="datetime1">
              <a:rPr lang="en-US" smtClean="0"/>
              <a:t>4/12/14</a:t>
            </a:fld>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27</a:t>
            </a:fld>
            <a:endParaRPr lang="en-US" dirty="0"/>
          </a:p>
        </p:txBody>
      </p:sp>
    </p:spTree>
    <p:extLst>
      <p:ext uri="{BB962C8B-B14F-4D97-AF65-F5344CB8AC3E}">
        <p14:creationId xmlns:p14="http://schemas.microsoft.com/office/powerpoint/2010/main" val="15381771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0397"/>
            <a:ext cx="8229600" cy="2306003"/>
          </a:xfrm>
        </p:spPr>
        <p:txBody>
          <a:bodyPr>
            <a:normAutofit/>
          </a:bodyPr>
          <a:lstStyle/>
          <a:p>
            <a:r>
              <a:rPr lang="zh-CN" altLang="en-US" dirty="0" smtClean="0">
                <a:latin typeface="Rockwell" pitchFamily="18" charset="0"/>
              </a:rPr>
              <a:t>探索可复制的规模极限</a:t>
            </a:r>
            <a:endParaRPr lang="en-US" dirty="0">
              <a:latin typeface="Rockwell" pitchFamily="18" charset="0"/>
            </a:endParaRPr>
          </a:p>
        </p:txBody>
      </p:sp>
      <p:sp>
        <p:nvSpPr>
          <p:cNvPr id="3" name="Date Placeholder 2"/>
          <p:cNvSpPr>
            <a:spLocks noGrp="1"/>
          </p:cNvSpPr>
          <p:nvPr>
            <p:ph type="dt" sz="half" idx="10"/>
          </p:nvPr>
        </p:nvSpPr>
        <p:spPr/>
        <p:txBody>
          <a:bodyPr/>
          <a:lstStyle/>
          <a:p>
            <a:fld id="{40BBB948-3514-4F20-8EDB-6933BD71D3FD}" type="datetime1">
              <a:rPr lang="en-US" smtClean="0"/>
              <a:t>4/12/14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28</a:t>
            </a:fld>
            <a:endParaRPr lang="en-US" dirty="0"/>
          </a:p>
        </p:txBody>
      </p:sp>
    </p:spTree>
    <p:extLst>
      <p:ext uri="{BB962C8B-B14F-4D97-AF65-F5344CB8AC3E}">
        <p14:creationId xmlns:p14="http://schemas.microsoft.com/office/powerpoint/2010/main" val="33277904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latin typeface="Rockwell" pitchFamily="18" charset="0"/>
              </a:rPr>
              <a:t>修订</a:t>
            </a:r>
            <a:r>
              <a:rPr lang="en-US" altLang="zh-CN" dirty="0" smtClean="0">
                <a:latin typeface="Rockwell" pitchFamily="18" charset="0"/>
              </a:rPr>
              <a:t>XLP</a:t>
            </a:r>
            <a:r>
              <a:rPr lang="zh-CN" altLang="en-US" dirty="0" smtClean="0">
                <a:latin typeface="Rockwell" pitchFamily="18" charset="0"/>
              </a:rPr>
              <a:t>操作手册</a:t>
            </a:r>
            <a:endParaRPr lang="en-US" dirty="0">
              <a:latin typeface="Rockwell"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6960" y="1417644"/>
            <a:ext cx="6949440" cy="5015735"/>
          </a:xfrm>
          <a:prstGeom prst="rect">
            <a:avLst/>
          </a:prstGeom>
        </p:spPr>
      </p:pic>
      <p:sp>
        <p:nvSpPr>
          <p:cNvPr id="4" name="Date Placeholder 3"/>
          <p:cNvSpPr>
            <a:spLocks noGrp="1"/>
          </p:cNvSpPr>
          <p:nvPr>
            <p:ph type="dt" sz="half" idx="10"/>
          </p:nvPr>
        </p:nvSpPr>
        <p:spPr/>
        <p:txBody>
          <a:bodyPr/>
          <a:lstStyle/>
          <a:p>
            <a:fld id="{831D662D-C250-4513-A174-3EB2A688F615}" type="datetime1">
              <a:rPr lang="en-US" smtClean="0"/>
              <a:t>4/12/14</a:t>
            </a:fld>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29</a:t>
            </a:fld>
            <a:endParaRPr lang="en-US" dirty="0"/>
          </a:p>
        </p:txBody>
      </p:sp>
    </p:spTree>
    <p:extLst>
      <p:ext uri="{BB962C8B-B14F-4D97-AF65-F5344CB8AC3E}">
        <p14:creationId xmlns:p14="http://schemas.microsoft.com/office/powerpoint/2010/main" val="11262497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People can learn new materials and create new and innovative solutions following the XLP game plan.</a:t>
            </a:r>
          </a:p>
          <a:p>
            <a:r>
              <a:rPr lang="en-US" dirty="0" smtClean="0"/>
              <a:t>More than 25 experiments have been done for K-12, undergraduate, graduate, and teacher participants on a variety of topics (creating 3-D printers, </a:t>
            </a:r>
            <a:r>
              <a:rPr lang="en-US" dirty="0" err="1" smtClean="0"/>
              <a:t>softwarea</a:t>
            </a:r>
            <a:r>
              <a:rPr lang="en-US" dirty="0" smtClean="0"/>
              <a:t> development, Web databases). Most of XLP experiments were done in four days, and their demonstration results are available on videos in multiple countries (China, US).</a:t>
            </a:r>
          </a:p>
          <a:p>
            <a:endParaRPr lang="en-US" dirty="0" smtClean="0"/>
          </a:p>
          <a:p>
            <a:endParaRPr lang="en-US" dirty="0"/>
          </a:p>
        </p:txBody>
      </p:sp>
      <p:sp>
        <p:nvSpPr>
          <p:cNvPr id="4" name="Date Placeholder 3"/>
          <p:cNvSpPr>
            <a:spLocks noGrp="1"/>
          </p:cNvSpPr>
          <p:nvPr>
            <p:ph type="dt" sz="half" idx="10"/>
          </p:nvPr>
        </p:nvSpPr>
        <p:spPr/>
        <p:txBody>
          <a:bodyPr/>
          <a:lstStyle/>
          <a:p>
            <a:fld id="{585F44F0-D942-49BF-90DA-81DEC77759DE}"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US" altLang="zh-CN" dirty="0" smtClean="0"/>
              <a:t>Page </a:t>
            </a:r>
            <a:fld id="{FBA6EBCD-2D71-467E-84BE-AA07462ADD59}" type="slidenum">
              <a:rPr lang="en-US" altLang="zh-CN" smtClean="0"/>
              <a:pPr>
                <a:defRPr/>
              </a:pPr>
              <a:t>30</a:t>
            </a:fld>
            <a:endParaRPr lang="en-US" altLang="en-US" dirty="0"/>
          </a:p>
        </p:txBody>
      </p:sp>
      <p:sp>
        <p:nvSpPr>
          <p:cNvPr id="5" name="Rectangle 2"/>
          <p:cNvSpPr txBox="1">
            <a:spLocks noChangeArrowheads="1"/>
          </p:cNvSpPr>
          <p:nvPr/>
        </p:nvSpPr>
        <p:spPr>
          <a:xfrm>
            <a:off x="457200" y="463558"/>
            <a:ext cx="8229600" cy="769441"/>
          </a:xfrm>
          <a:prstGeom prst="rect">
            <a:avLst/>
          </a:prstGeom>
        </p:spPr>
        <p:txBody>
          <a:bodyPr>
            <a:spAutoFit/>
          </a:bodyPr>
          <a:lstStyle>
            <a:lvl1pPr algn="ctr" rtl="0" eaLnBrk="0" fontAlgn="base" hangingPunct="0">
              <a:spcBef>
                <a:spcPct val="0"/>
              </a:spcBef>
              <a:spcAft>
                <a:spcPct val="0"/>
              </a:spcAft>
              <a:defRPr sz="4400">
                <a:solidFill>
                  <a:schemeClr val="tx2"/>
                </a:solidFill>
                <a:latin typeface="华文黑体"/>
                <a:ea typeface="华文黑体"/>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eaLnBrk="1" hangingPunct="1">
              <a:defRPr/>
            </a:pPr>
            <a:r>
              <a:rPr lang="en-US" altLang="zh-CN" dirty="0" smtClean="0">
                <a:solidFill>
                  <a:srgbClr val="000000"/>
                </a:solidFill>
                <a:latin typeface="Rockwell"/>
                <a:cs typeface="Rockwell"/>
              </a:rPr>
              <a:t>2000+ </a:t>
            </a:r>
            <a:r>
              <a:rPr lang="zh-CN" altLang="en-US" dirty="0" smtClean="0">
                <a:solidFill>
                  <a:srgbClr val="000000"/>
                </a:solidFill>
                <a:latin typeface="Rockwell"/>
                <a:cs typeface="Rockwell"/>
              </a:rPr>
              <a:t>修正记录</a:t>
            </a:r>
            <a:endParaRPr lang="en-US" dirty="0" smtClean="0">
              <a:solidFill>
                <a:srgbClr val="000000"/>
              </a:solidFill>
              <a:latin typeface="Rockwell"/>
              <a:cs typeface="Rockwe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2125" y="1416999"/>
            <a:ext cx="7828165" cy="5095548"/>
          </a:xfrm>
          <a:prstGeom prst="rect">
            <a:avLst/>
          </a:prstGeom>
        </p:spPr>
      </p:pic>
      <p:sp>
        <p:nvSpPr>
          <p:cNvPr id="7" name="Date Placeholder 6"/>
          <p:cNvSpPr>
            <a:spLocks noGrp="1"/>
          </p:cNvSpPr>
          <p:nvPr>
            <p:ph type="dt" sz="half" idx="10"/>
          </p:nvPr>
        </p:nvSpPr>
        <p:spPr/>
        <p:txBody>
          <a:bodyPr/>
          <a:lstStyle/>
          <a:p>
            <a:fld id="{783446E9-5BB3-49E5-84B8-EB8231509478}" type="datetime1">
              <a:rPr lang="en-US" smtClean="0"/>
              <a:t>4/12/14</a:t>
            </a:fld>
            <a:endParaRPr lang="en-US" dirty="0"/>
          </a:p>
        </p:txBody>
      </p:sp>
    </p:spTree>
    <p:extLst>
      <p:ext uri="{BB962C8B-B14F-4D97-AF65-F5344CB8AC3E}">
        <p14:creationId xmlns:p14="http://schemas.microsoft.com/office/powerpoint/2010/main" val="337723773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Rockwell" pitchFamily="18" charset="0"/>
              </a:rPr>
              <a:t>市场交易记录</a:t>
            </a:r>
            <a:endParaRPr lang="en-US" dirty="0">
              <a:latin typeface="Rockwell"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849037395"/>
              </p:ext>
            </p:extLst>
          </p:nvPr>
        </p:nvGraphicFramePr>
        <p:xfrm>
          <a:off x="1249680" y="1362076"/>
          <a:ext cx="7071360" cy="1341120"/>
        </p:xfrm>
        <a:graphic>
          <a:graphicData uri="http://schemas.openxmlformats.org/drawingml/2006/table">
            <a:tbl>
              <a:tblPr firstRow="1" bandRow="1">
                <a:tableStyleId>{5C22544A-7EE6-4342-B048-85BDC9FD1C3A}</a:tableStyleId>
              </a:tblPr>
              <a:tblGrid>
                <a:gridCol w="1767840"/>
                <a:gridCol w="1767840"/>
                <a:gridCol w="1767840"/>
                <a:gridCol w="1767840"/>
              </a:tblGrid>
              <a:tr h="960120">
                <a:tc>
                  <a:txBody>
                    <a:bodyPr/>
                    <a:lstStyle/>
                    <a:p>
                      <a:pPr algn="ctr"/>
                      <a:r>
                        <a:rPr lang="en-US" sz="1900" dirty="0" smtClean="0"/>
                        <a:t>Total BTC</a:t>
                      </a:r>
                      <a:r>
                        <a:rPr lang="en-US" sz="1900" baseline="0" dirty="0" smtClean="0"/>
                        <a:t> Units</a:t>
                      </a:r>
                      <a:endParaRPr lang="en-US" sz="19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smtClean="0"/>
                        <a:t>Total # of Hours Traded</a:t>
                      </a:r>
                    </a:p>
                  </a:txBody>
                  <a:tcPr/>
                </a:tc>
                <a:tc>
                  <a:txBody>
                    <a:bodyPr/>
                    <a:lstStyle/>
                    <a:p>
                      <a:pPr algn="ctr"/>
                      <a:r>
                        <a:rPr lang="en-US" sz="1900" dirty="0" smtClean="0"/>
                        <a:t># of Transactions</a:t>
                      </a:r>
                      <a:endParaRPr lang="en-US" sz="1900" dirty="0"/>
                    </a:p>
                  </a:txBody>
                  <a:tcPr/>
                </a:tc>
                <a:tc>
                  <a:txBody>
                    <a:bodyPr/>
                    <a:lstStyle/>
                    <a:p>
                      <a:pPr algn="ctr"/>
                      <a:r>
                        <a:rPr lang="en-US" sz="1900" dirty="0" smtClean="0"/>
                        <a:t>Max.</a:t>
                      </a:r>
                      <a:r>
                        <a:rPr lang="en-US" sz="1900" baseline="0" dirty="0" smtClean="0"/>
                        <a:t> Transaction Size</a:t>
                      </a:r>
                      <a:endParaRPr lang="en-US" sz="1900" dirty="0"/>
                    </a:p>
                  </a:txBody>
                  <a:tcPr/>
                </a:tc>
              </a:tr>
              <a:tr h="381000">
                <a:tc>
                  <a:txBody>
                    <a:bodyPr/>
                    <a:lstStyle/>
                    <a:p>
                      <a:pPr algn="ctr"/>
                      <a:r>
                        <a:rPr lang="en-US" sz="1900" dirty="0" smtClean="0"/>
                        <a:t>1580000</a:t>
                      </a:r>
                      <a:endParaRPr lang="en-US" sz="1900" dirty="0"/>
                    </a:p>
                  </a:txBody>
                  <a:tcPr/>
                </a:tc>
                <a:tc>
                  <a:txBody>
                    <a:bodyPr/>
                    <a:lstStyle/>
                    <a:p>
                      <a:pPr algn="ctr"/>
                      <a:r>
                        <a:rPr lang="en-US" sz="1900" dirty="0" smtClean="0"/>
                        <a:t>52</a:t>
                      </a:r>
                      <a:endParaRPr lang="en-US" sz="1900" dirty="0"/>
                    </a:p>
                  </a:txBody>
                  <a:tcPr/>
                </a:tc>
                <a:tc>
                  <a:txBody>
                    <a:bodyPr/>
                    <a:lstStyle/>
                    <a:p>
                      <a:pPr algn="ctr"/>
                      <a:r>
                        <a:rPr lang="en-US" sz="1900" dirty="0" smtClean="0"/>
                        <a:t>373</a:t>
                      </a:r>
                      <a:endParaRPr lang="en-US" sz="1900" dirty="0"/>
                    </a:p>
                  </a:txBody>
                  <a:tcPr/>
                </a:tc>
                <a:tc>
                  <a:txBody>
                    <a:bodyPr/>
                    <a:lstStyle/>
                    <a:p>
                      <a:pPr algn="ctr"/>
                      <a:r>
                        <a:rPr lang="en-US" sz="1900" dirty="0" smtClean="0"/>
                        <a:t>3680000</a:t>
                      </a:r>
                      <a:endParaRPr lang="en-US" sz="1900" dirty="0"/>
                    </a:p>
                  </a:txBody>
                  <a:tcPr/>
                </a:tc>
              </a:tr>
            </a:tbl>
          </a:graphicData>
        </a:graphic>
      </p:graphicFrame>
      <p:pic>
        <p:nvPicPr>
          <p:cNvPr id="8" name="Picture 7"/>
          <p:cNvPicPr>
            <a:picLocks noChangeAspect="1"/>
          </p:cNvPicPr>
          <p:nvPr/>
        </p:nvPicPr>
        <p:blipFill>
          <a:blip r:embed="rId2"/>
          <a:stretch>
            <a:fillRect/>
          </a:stretch>
        </p:blipFill>
        <p:spPr>
          <a:xfrm>
            <a:off x="1822634" y="2702526"/>
            <a:ext cx="5513567" cy="3859497"/>
          </a:xfrm>
          <a:prstGeom prst="rect">
            <a:avLst/>
          </a:prstGeom>
        </p:spPr>
      </p:pic>
      <p:sp>
        <p:nvSpPr>
          <p:cNvPr id="5" name="Date Placeholder 4"/>
          <p:cNvSpPr>
            <a:spLocks noGrp="1"/>
          </p:cNvSpPr>
          <p:nvPr>
            <p:ph type="dt" sz="half" idx="10"/>
          </p:nvPr>
        </p:nvSpPr>
        <p:spPr/>
        <p:txBody>
          <a:bodyPr/>
          <a:lstStyle/>
          <a:p>
            <a:fld id="{184AB2C5-E7C8-4B7F-A83D-7A8CECB7931B}" type="datetime1">
              <a:rPr lang="en-US" smtClean="0"/>
              <a:t>4/12/14</a:t>
            </a:fld>
            <a:endParaRPr lang="en-US" dirty="0"/>
          </a:p>
        </p:txBody>
      </p:sp>
      <p:sp>
        <p:nvSpPr>
          <p:cNvPr id="6" name="Slide Number Placeholder 5"/>
          <p:cNvSpPr>
            <a:spLocks noGrp="1"/>
          </p:cNvSpPr>
          <p:nvPr>
            <p:ph type="sldNum" sz="quarter" idx="12"/>
          </p:nvPr>
        </p:nvSpPr>
        <p:spPr/>
        <p:txBody>
          <a:bodyPr/>
          <a:lstStyle/>
          <a:p>
            <a:fld id="{713C7D3C-22D2-7449-8935-5F36E8921380}" type="slidenum">
              <a:rPr lang="en-US" smtClean="0"/>
              <a:pPr/>
              <a:t>31</a:t>
            </a:fld>
            <a:endParaRPr lang="en-US" dirty="0"/>
          </a:p>
        </p:txBody>
      </p:sp>
    </p:spTree>
    <p:extLst>
      <p:ext uri="{BB962C8B-B14F-4D97-AF65-F5344CB8AC3E}">
        <p14:creationId xmlns:p14="http://schemas.microsoft.com/office/powerpoint/2010/main" val="232921860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Rockwell" pitchFamily="18" charset="0"/>
              </a:rPr>
              <a:t>项目管理统计数据</a:t>
            </a:r>
            <a:endParaRPr lang="en-US" dirty="0">
              <a:latin typeface="Rockwell" pitchFamily="18" charset="0"/>
            </a:endParaRPr>
          </a:p>
        </p:txBody>
      </p:sp>
      <p:pic>
        <p:nvPicPr>
          <p:cNvPr id="6" name="图片 1"/>
          <p:cNvPicPr/>
          <p:nvPr/>
        </p:nvPicPr>
        <p:blipFill>
          <a:blip r:embed="rId2"/>
          <a:stretch>
            <a:fillRect/>
          </a:stretch>
        </p:blipFill>
        <p:spPr>
          <a:xfrm>
            <a:off x="654030" y="1417646"/>
            <a:ext cx="3691010" cy="4047913"/>
          </a:xfrm>
          <a:prstGeom prst="rect">
            <a:avLst/>
          </a:prstGeom>
        </p:spPr>
      </p:pic>
      <p:sp>
        <p:nvSpPr>
          <p:cNvPr id="3" name="TextBox 2"/>
          <p:cNvSpPr txBox="1"/>
          <p:nvPr/>
        </p:nvSpPr>
        <p:spPr>
          <a:xfrm>
            <a:off x="1275706" y="5663019"/>
            <a:ext cx="2031325" cy="369332"/>
          </a:xfrm>
          <a:prstGeom prst="rect">
            <a:avLst/>
          </a:prstGeom>
          <a:noFill/>
        </p:spPr>
        <p:txBody>
          <a:bodyPr wrap="none" rtlCol="0">
            <a:spAutoFit/>
          </a:bodyPr>
          <a:lstStyle/>
          <a:p>
            <a:r>
              <a:rPr lang="zh-CN" altLang="en-US" dirty="0" smtClean="0"/>
              <a:t>顶层项目管理数据</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5936" y="1417637"/>
            <a:ext cx="4145008" cy="4698683"/>
          </a:xfrm>
          <a:prstGeom prst="rect">
            <a:avLst/>
          </a:prstGeom>
        </p:spPr>
      </p:pic>
      <p:sp>
        <p:nvSpPr>
          <p:cNvPr id="7" name="Date Placeholder 6"/>
          <p:cNvSpPr>
            <a:spLocks noGrp="1"/>
          </p:cNvSpPr>
          <p:nvPr>
            <p:ph type="dt" sz="half" idx="10"/>
          </p:nvPr>
        </p:nvSpPr>
        <p:spPr/>
        <p:txBody>
          <a:bodyPr/>
          <a:lstStyle/>
          <a:p>
            <a:fld id="{64525DB7-209F-4A10-A365-857934E12AAC}" type="datetime1">
              <a:rPr lang="en-US" smtClean="0"/>
              <a:t>4/12/14</a:t>
            </a:fld>
            <a:endParaRPr lang="en-US" dirty="0"/>
          </a:p>
        </p:txBody>
      </p:sp>
      <p:sp>
        <p:nvSpPr>
          <p:cNvPr id="8" name="Slide Number Placeholder 7"/>
          <p:cNvSpPr>
            <a:spLocks noGrp="1"/>
          </p:cNvSpPr>
          <p:nvPr>
            <p:ph type="sldNum" sz="quarter" idx="12"/>
          </p:nvPr>
        </p:nvSpPr>
        <p:spPr/>
        <p:txBody>
          <a:bodyPr/>
          <a:lstStyle/>
          <a:p>
            <a:fld id="{713C7D3C-22D2-7449-8935-5F36E8921380}" type="slidenum">
              <a:rPr lang="en-US" smtClean="0"/>
              <a:pPr/>
              <a:t>32</a:t>
            </a:fld>
            <a:endParaRPr lang="en-US" dirty="0"/>
          </a:p>
        </p:txBody>
      </p:sp>
    </p:spTree>
    <p:extLst>
      <p:ext uri="{BB962C8B-B14F-4D97-AF65-F5344CB8AC3E}">
        <p14:creationId xmlns:p14="http://schemas.microsoft.com/office/powerpoint/2010/main" val="249983782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Rockwell" pitchFamily="18" charset="0"/>
              </a:rPr>
              <a:t>诉讼记录</a:t>
            </a:r>
            <a:endParaRPr lang="en-US" dirty="0">
              <a:latin typeface="Rockwell" pitchFamily="18" charset="0"/>
            </a:endParaRPr>
          </a:p>
        </p:txBody>
      </p:sp>
      <p:pic>
        <p:nvPicPr>
          <p:cNvPr id="7" name="图片 4" descr="C:\Users\Administratorsap\Desktop\Add\03 法律纠纷统计.jpg"/>
          <p:cNvPicPr/>
          <p:nvPr/>
        </p:nvPicPr>
        <p:blipFill>
          <a:blip r:embed="rId2">
            <a:extLst>
              <a:ext uri="{28A0092B-C50C-407E-A947-70E740481C1C}">
                <a14:useLocalDpi xmlns:a14="http://schemas.microsoft.com/office/drawing/2010/main"/>
              </a:ext>
            </a:extLst>
          </a:blip>
          <a:srcRect/>
          <a:stretch>
            <a:fillRect/>
          </a:stretch>
        </p:blipFill>
        <p:spPr bwMode="auto">
          <a:xfrm>
            <a:off x="287963" y="1664468"/>
            <a:ext cx="8591031" cy="4108480"/>
          </a:xfrm>
          <a:prstGeom prst="rect">
            <a:avLst/>
          </a:prstGeom>
          <a:noFill/>
          <a:ln>
            <a:noFill/>
          </a:ln>
        </p:spPr>
      </p:pic>
      <p:sp>
        <p:nvSpPr>
          <p:cNvPr id="4" name="Date Placeholder 3"/>
          <p:cNvSpPr>
            <a:spLocks noGrp="1"/>
          </p:cNvSpPr>
          <p:nvPr>
            <p:ph type="dt" sz="half" idx="10"/>
          </p:nvPr>
        </p:nvSpPr>
        <p:spPr/>
        <p:txBody>
          <a:bodyPr/>
          <a:lstStyle/>
          <a:p>
            <a:fld id="{901AA8AA-C375-40D2-97F5-64246FE2F1CB}"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33</a:t>
            </a:fld>
            <a:endParaRPr lang="en-US" dirty="0"/>
          </a:p>
        </p:txBody>
      </p:sp>
    </p:spTree>
    <p:extLst>
      <p:ext uri="{BB962C8B-B14F-4D97-AF65-F5344CB8AC3E}">
        <p14:creationId xmlns:p14="http://schemas.microsoft.com/office/powerpoint/2010/main" val="21311452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群体贡献的可视化</a:t>
            </a:r>
            <a:endParaRPr lang="en-US" dirty="0"/>
          </a:p>
        </p:txBody>
      </p:sp>
      <p:sp>
        <p:nvSpPr>
          <p:cNvPr id="3" name="Date Placeholder 2"/>
          <p:cNvSpPr>
            <a:spLocks noGrp="1"/>
          </p:cNvSpPr>
          <p:nvPr>
            <p:ph type="dt" sz="half" idx="10"/>
          </p:nvPr>
        </p:nvSpPr>
        <p:spPr/>
        <p:txBody>
          <a:bodyPr/>
          <a:lstStyle/>
          <a:p>
            <a:fld id="{0CE24413-D2A1-4FD1-B707-21597D59D204}" type="datetime1">
              <a:rPr lang="en-US" smtClean="0"/>
              <a:t>4/12/14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val="8909588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ockwell" pitchFamily="18" charset="0"/>
              </a:rPr>
              <a:t>Surprises</a:t>
            </a:r>
            <a:r>
              <a:rPr lang="zh-CN" altLang="en-US" dirty="0" smtClean="0">
                <a:latin typeface="Rockwell" pitchFamily="18" charset="0"/>
              </a:rPr>
              <a:t>！</a:t>
            </a:r>
            <a:endParaRPr lang="en-US" dirty="0">
              <a:latin typeface="Rockwell" pitchFamily="18" charset="0"/>
            </a:endParaRPr>
          </a:p>
        </p:txBody>
      </p:sp>
      <p:pic>
        <p:nvPicPr>
          <p:cNvPr id="5" name="Picture 4" descr="IMG_5151.jpg"/>
          <p:cNvPicPr>
            <a:picLocks noChangeAspect="1"/>
          </p:cNvPicPr>
          <p:nvPr/>
        </p:nvPicPr>
        <p:blipFill rotWithShape="1">
          <a:blip r:embed="rId2" cstate="print">
            <a:extLst>
              <a:ext uri="{28A0092B-C50C-407E-A947-70E740481C1C}">
                <a14:useLocalDpi xmlns:a14="http://schemas.microsoft.com/office/drawing/2010/main"/>
              </a:ext>
            </a:extLst>
          </a:blip>
          <a:srcRect r="-4640"/>
          <a:stretch/>
        </p:blipFill>
        <p:spPr>
          <a:xfrm>
            <a:off x="281600" y="1549081"/>
            <a:ext cx="8862400" cy="4551259"/>
          </a:xfrm>
          <a:prstGeom prst="rect">
            <a:avLst/>
          </a:prstGeom>
        </p:spPr>
      </p:pic>
      <p:sp>
        <p:nvSpPr>
          <p:cNvPr id="4" name="TextBox 3"/>
          <p:cNvSpPr txBox="1"/>
          <p:nvPr/>
        </p:nvSpPr>
        <p:spPr>
          <a:xfrm>
            <a:off x="3637320" y="6226295"/>
            <a:ext cx="2081933" cy="369332"/>
          </a:xfrm>
          <a:prstGeom prst="rect">
            <a:avLst/>
          </a:prstGeom>
          <a:noFill/>
        </p:spPr>
        <p:txBody>
          <a:bodyPr wrap="none" rtlCol="0">
            <a:spAutoFit/>
          </a:bodyPr>
          <a:lstStyle/>
          <a:p>
            <a:r>
              <a:rPr lang="zh-CN" altLang="en-US" dirty="0" smtClean="0"/>
              <a:t>从</a:t>
            </a:r>
            <a:r>
              <a:rPr lang="en-US" altLang="zh-CN" dirty="0" smtClean="0"/>
              <a:t> 177 </a:t>
            </a:r>
            <a:r>
              <a:rPr lang="zh-CN" altLang="en-US" dirty="0" smtClean="0"/>
              <a:t>页到</a:t>
            </a:r>
            <a:r>
              <a:rPr lang="en-US" altLang="zh-CN" dirty="0" smtClean="0"/>
              <a:t> </a:t>
            </a:r>
            <a:r>
              <a:rPr lang="en-US" dirty="0" smtClean="0"/>
              <a:t>212 </a:t>
            </a:r>
            <a:r>
              <a:rPr lang="zh-CN" altLang="en-US" dirty="0" smtClean="0"/>
              <a:t>页</a:t>
            </a:r>
            <a:endParaRPr lang="en-US" dirty="0"/>
          </a:p>
        </p:txBody>
      </p:sp>
      <p:sp>
        <p:nvSpPr>
          <p:cNvPr id="6" name="Date Placeholder 5"/>
          <p:cNvSpPr>
            <a:spLocks noGrp="1"/>
          </p:cNvSpPr>
          <p:nvPr>
            <p:ph type="dt" sz="half" idx="10"/>
          </p:nvPr>
        </p:nvSpPr>
        <p:spPr/>
        <p:txBody>
          <a:bodyPr/>
          <a:lstStyle/>
          <a:p>
            <a:fld id="{025C8ECB-7CA3-4CCB-B59B-C1D4F87E562C}" type="datetime1">
              <a:rPr lang="en-US" smtClean="0"/>
              <a:t>4/12/14</a:t>
            </a:fld>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35</a:t>
            </a:fld>
            <a:endParaRPr lang="en-US" dirty="0"/>
          </a:p>
        </p:txBody>
      </p:sp>
    </p:spTree>
    <p:extLst>
      <p:ext uri="{BB962C8B-B14F-4D97-AF65-F5344CB8AC3E}">
        <p14:creationId xmlns:p14="http://schemas.microsoft.com/office/powerpoint/2010/main" val="409725919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Rockwell" pitchFamily="18" charset="0"/>
              </a:rPr>
              <a:t>学员反馈</a:t>
            </a:r>
            <a:endParaRPr lang="en-US" dirty="0">
              <a:latin typeface="Rockwell" pitchFamily="18" charset="0"/>
            </a:endParaRPr>
          </a:p>
        </p:txBody>
      </p:sp>
      <p:sp>
        <p:nvSpPr>
          <p:cNvPr id="3" name="Content Placeholder 2"/>
          <p:cNvSpPr>
            <a:spLocks noGrp="1"/>
          </p:cNvSpPr>
          <p:nvPr>
            <p:ph idx="1"/>
          </p:nvPr>
        </p:nvSpPr>
        <p:spPr>
          <a:xfrm>
            <a:off x="1028700" y="1574800"/>
            <a:ext cx="7658100" cy="4836160"/>
          </a:xfrm>
        </p:spPr>
        <p:txBody>
          <a:bodyPr>
            <a:normAutofit/>
          </a:bodyPr>
          <a:lstStyle/>
          <a:p>
            <a:r>
              <a:rPr lang="zh-CN" altLang="en-US" sz="4000" dirty="0" smtClean="0">
                <a:latin typeface="Rockwell" pitchFamily="18" charset="0"/>
              </a:rPr>
              <a:t>课程结束后，</a:t>
            </a:r>
            <a:r>
              <a:rPr lang="en-US" altLang="zh-CN" sz="4000" dirty="0" smtClean="0">
                <a:latin typeface="Rockwell" pitchFamily="18" charset="0"/>
              </a:rPr>
              <a:t>…</a:t>
            </a:r>
            <a:r>
              <a:rPr lang="zh-CN" altLang="en-US" sz="4000" dirty="0" smtClean="0">
                <a:latin typeface="Rockwell" pitchFamily="18" charset="0"/>
              </a:rPr>
              <a:t>满满的幸福感仍然在我的内心激荡，我相信这是我这一生中最激动、难忘、收获最多的一课，没有之一。</a:t>
            </a:r>
            <a:endParaRPr lang="en-US" altLang="zh-CN" sz="4000" dirty="0" smtClean="0">
              <a:latin typeface="Rockwell" pitchFamily="18" charset="0"/>
            </a:endParaRPr>
          </a:p>
          <a:p>
            <a:endParaRPr lang="en-US" altLang="zh-CN" sz="4000" dirty="0" smtClean="0">
              <a:latin typeface="Rockwell" pitchFamily="18" charset="0"/>
            </a:endParaRPr>
          </a:p>
          <a:p>
            <a:pPr lvl="4"/>
            <a:r>
              <a:rPr lang="en-US" sz="4000" dirty="0"/>
              <a:t> 2014MEM</a:t>
            </a:r>
            <a:r>
              <a:rPr lang="zh-CN" altLang="en-US" sz="4000" dirty="0"/>
              <a:t>学员 鲍哲</a:t>
            </a:r>
            <a:r>
              <a:rPr lang="zh-CN" altLang="en-US" sz="4000" dirty="0" smtClean="0"/>
              <a:t>博</a:t>
            </a:r>
            <a:endParaRPr lang="en-US" altLang="zh-CN" sz="4000" dirty="0" smtClean="0"/>
          </a:p>
        </p:txBody>
      </p:sp>
      <p:sp>
        <p:nvSpPr>
          <p:cNvPr id="4" name="Date Placeholder 3"/>
          <p:cNvSpPr>
            <a:spLocks noGrp="1"/>
          </p:cNvSpPr>
          <p:nvPr>
            <p:ph type="dt" sz="half" idx="10"/>
          </p:nvPr>
        </p:nvSpPr>
        <p:spPr/>
        <p:txBody>
          <a:bodyPr/>
          <a:lstStyle/>
          <a:p>
            <a:fld id="{31A4BC59-0DDE-4393-B76D-8D12F12D22E8}"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36</a:t>
            </a:fld>
            <a:endParaRPr lang="en-US" dirty="0"/>
          </a:p>
        </p:txBody>
      </p:sp>
    </p:spTree>
    <p:extLst>
      <p:ext uri="{BB962C8B-B14F-4D97-AF65-F5344CB8AC3E}">
        <p14:creationId xmlns:p14="http://schemas.microsoft.com/office/powerpoint/2010/main" val="24844736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reTheMerri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54799"/>
            <a:ext cx="9144000" cy="5143500"/>
          </a:xfrm>
          <a:prstGeom prst="rect">
            <a:avLst/>
          </a:prstGeom>
        </p:spPr>
      </p:pic>
      <p:sp>
        <p:nvSpPr>
          <p:cNvPr id="6" name="Content Placeholder 2"/>
          <p:cNvSpPr>
            <a:spLocks noGrp="1"/>
          </p:cNvSpPr>
          <p:nvPr>
            <p:ph idx="1"/>
          </p:nvPr>
        </p:nvSpPr>
        <p:spPr>
          <a:xfrm>
            <a:off x="934243" y="210413"/>
            <a:ext cx="7658100" cy="1389931"/>
          </a:xfrm>
        </p:spPr>
        <p:txBody>
          <a:bodyPr>
            <a:noAutofit/>
          </a:bodyPr>
          <a:lstStyle/>
          <a:p>
            <a:pPr marL="0" indent="0" algn="ctr">
              <a:buNone/>
            </a:pPr>
            <a:r>
              <a:rPr lang="zh-CN" altLang="en-US" sz="5400" dirty="0" smtClean="0">
                <a:latin typeface="Rockwell" pitchFamily="18" charset="0"/>
              </a:rPr>
              <a:t>规模效应的认知</a:t>
            </a:r>
            <a:endParaRPr lang="en-US" sz="5400" dirty="0" smtClean="0">
              <a:latin typeface="Rockwell" pitchFamily="18" charset="0"/>
            </a:endParaRPr>
          </a:p>
        </p:txBody>
      </p:sp>
      <p:sp>
        <p:nvSpPr>
          <p:cNvPr id="4" name="Date Placeholder 3"/>
          <p:cNvSpPr>
            <a:spLocks noGrp="1"/>
          </p:cNvSpPr>
          <p:nvPr>
            <p:ph type="dt" sz="half" idx="10"/>
          </p:nvPr>
        </p:nvSpPr>
        <p:spPr/>
        <p:txBody>
          <a:bodyPr/>
          <a:lstStyle/>
          <a:p>
            <a:fld id="{135CC5CF-6741-43D9-B41A-81815B089BF0}" type="datetime1">
              <a:rPr lang="en-US" smtClean="0"/>
              <a:t>4/12/14</a:t>
            </a:fld>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val="291107487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5573"/>
            <a:ext cx="8229600" cy="812799"/>
          </a:xfrm>
        </p:spPr>
        <p:txBody>
          <a:bodyPr>
            <a:noAutofit/>
          </a:bodyPr>
          <a:lstStyle/>
          <a:p>
            <a:pPr marL="0" indent="0" algn="ctr">
              <a:buNone/>
            </a:pPr>
            <a:r>
              <a:rPr lang="en-US" sz="2000" dirty="0" smtClean="0">
                <a:latin typeface="Rockwell" pitchFamily="18" charset="0"/>
              </a:rPr>
              <a:t>Student Feedback on Sep 6, 2014</a:t>
            </a:r>
          </a:p>
          <a:p>
            <a:pPr marL="0" indent="0" algn="ctr">
              <a:buNone/>
            </a:pPr>
            <a:r>
              <a:rPr lang="en-US" sz="2000" dirty="0" smtClean="0">
                <a:latin typeface="Rockwell" pitchFamily="18" charset="0"/>
              </a:rPr>
              <a:t>XLP-enabled Orientation for Incoming </a:t>
            </a:r>
            <a:r>
              <a:rPr lang="en-US" sz="2000" dirty="0">
                <a:latin typeface="Rockwell" pitchFamily="18" charset="0"/>
              </a:rPr>
              <a:t>S</a:t>
            </a:r>
            <a:r>
              <a:rPr lang="en-US" sz="2000" dirty="0" smtClean="0">
                <a:latin typeface="Rockwell" pitchFamily="18" charset="0"/>
              </a:rPr>
              <a:t>tudents in Tsinghua’s Engineering Management Masters Degree Program</a:t>
            </a:r>
          </a:p>
        </p:txBody>
      </p:sp>
      <p:sp>
        <p:nvSpPr>
          <p:cNvPr id="2" name="TextBox 1"/>
          <p:cNvSpPr txBox="1"/>
          <p:nvPr/>
        </p:nvSpPr>
        <p:spPr>
          <a:xfrm>
            <a:off x="2518864" y="1005443"/>
            <a:ext cx="4111522" cy="369332"/>
          </a:xfrm>
          <a:prstGeom prst="rect">
            <a:avLst/>
          </a:prstGeom>
          <a:noFill/>
        </p:spPr>
        <p:txBody>
          <a:bodyPr wrap="none" rtlCol="0">
            <a:spAutoFit/>
          </a:bodyPr>
          <a:lstStyle/>
          <a:p>
            <a:r>
              <a:rPr lang="en-US" dirty="0" smtClean="0"/>
              <a:t>See video: </a:t>
            </a:r>
            <a:r>
              <a:rPr lang="en-US" dirty="0">
                <a:hlinkClick r:id="rId2"/>
              </a:rPr>
              <a:t>http://youtu.be/MFrYFst1QHw</a:t>
            </a:r>
            <a:endParaRPr lang="en-US" dirty="0"/>
          </a:p>
        </p:txBody>
      </p:sp>
      <p:sp>
        <p:nvSpPr>
          <p:cNvPr id="4" name="Date Placeholder 3"/>
          <p:cNvSpPr>
            <a:spLocks noGrp="1"/>
          </p:cNvSpPr>
          <p:nvPr>
            <p:ph type="dt" sz="half" idx="10"/>
          </p:nvPr>
        </p:nvSpPr>
        <p:spPr/>
        <p:txBody>
          <a:bodyPr/>
          <a:lstStyle/>
          <a:p>
            <a:fld id="{ACC4716F-16E2-4812-A879-6FC64827E5D6}"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val="5450818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32372" y="453565"/>
            <a:ext cx="8171878" cy="569267"/>
          </a:xfrm>
        </p:spPr>
        <p:txBody>
          <a:bodyPr>
            <a:noAutofit/>
          </a:bodyPr>
          <a:lstStyle/>
          <a:p>
            <a:pPr algn="r"/>
            <a:r>
              <a:rPr lang="zh-CN" altLang="en-US" sz="3600" dirty="0" smtClean="0">
                <a:latin typeface="黑体"/>
                <a:ea typeface="黑体"/>
                <a:cs typeface="黑体"/>
              </a:rPr>
              <a:t>从清华派创客的</a:t>
            </a:r>
            <a:r>
              <a:rPr lang="zh-CN" altLang="en-US" sz="3600" dirty="0" smtClean="0">
                <a:solidFill>
                  <a:srgbClr val="FF0000"/>
                </a:solidFill>
                <a:latin typeface="黑体"/>
                <a:ea typeface="黑体"/>
                <a:cs typeface="黑体"/>
              </a:rPr>
              <a:t>数字化身份</a:t>
            </a:r>
            <a:r>
              <a:rPr lang="zh-CN" altLang="en-US" sz="3600" dirty="0" smtClean="0">
                <a:latin typeface="黑体"/>
                <a:ea typeface="黑体"/>
                <a:cs typeface="黑体"/>
              </a:rPr>
              <a:t>开始重组</a:t>
            </a:r>
            <a:endParaRPr lang="en-US" sz="3600" dirty="0">
              <a:latin typeface="黑体"/>
              <a:ea typeface="黑体"/>
              <a:cs typeface="黑体"/>
            </a:endParaRPr>
          </a:p>
        </p:txBody>
      </p:sp>
      <p:grpSp>
        <p:nvGrpSpPr>
          <p:cNvPr id="13" name="Group 12"/>
          <p:cNvGrpSpPr/>
          <p:nvPr/>
        </p:nvGrpSpPr>
        <p:grpSpPr>
          <a:xfrm>
            <a:off x="7069597" y="6419779"/>
            <a:ext cx="1693855" cy="189920"/>
            <a:chOff x="7069583" y="6419778"/>
            <a:chExt cx="1693855" cy="189920"/>
          </a:xfrm>
        </p:grpSpPr>
        <p:pic>
          <p:nvPicPr>
            <p:cNvPr id="15" name="Picture 14" descr="recomb_logo.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69198" y="6420322"/>
              <a:ext cx="1394240" cy="189376"/>
            </a:xfrm>
            <a:prstGeom prst="rect">
              <a:avLst/>
            </a:prstGeom>
          </p:spPr>
        </p:pic>
        <p:pic>
          <p:nvPicPr>
            <p:cNvPr id="16" name="Picture 15" descr="tangra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69583" y="6419778"/>
              <a:ext cx="189920" cy="189920"/>
            </a:xfrm>
            <a:prstGeom prst="rect">
              <a:avLst/>
            </a:prstGeom>
          </p:spPr>
        </p:pic>
      </p:grpSp>
      <p:pic>
        <p:nvPicPr>
          <p:cNvPr id="17" name="Picture 16" descr="teamw.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2612" y="6151275"/>
            <a:ext cx="924696" cy="502804"/>
          </a:xfrm>
          <a:prstGeom prst="rect">
            <a:avLst/>
          </a:prstGeom>
        </p:spPr>
      </p:pic>
      <p:sp>
        <p:nvSpPr>
          <p:cNvPr id="8" name="Title 4"/>
          <p:cNvSpPr txBox="1">
            <a:spLocks/>
          </p:cNvSpPr>
          <p:nvPr/>
        </p:nvSpPr>
        <p:spPr>
          <a:xfrm>
            <a:off x="432372" y="5262045"/>
            <a:ext cx="8039424"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3600" dirty="0" smtClean="0">
                <a:latin typeface="黑体"/>
                <a:ea typeface="黑体"/>
                <a:cs typeface="黑体"/>
              </a:rPr>
              <a:t>由清华团队提供全球创客的实名制认证</a:t>
            </a:r>
            <a:endParaRPr lang="en-US" sz="3600" dirty="0">
              <a:latin typeface="黑体"/>
              <a:ea typeface="黑体"/>
              <a:cs typeface="黑体"/>
            </a:endParaRPr>
          </a:p>
        </p:txBody>
      </p:sp>
      <p:pic>
        <p:nvPicPr>
          <p:cNvPr id="2" name="Picture 1" descr="Zuck ID.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66629" y="1317625"/>
            <a:ext cx="5896823" cy="3760787"/>
          </a:xfrm>
          <a:prstGeom prst="rect">
            <a:avLst/>
          </a:prstGeom>
        </p:spPr>
      </p:pic>
      <p:pic>
        <p:nvPicPr>
          <p:cNvPr id="3" name="Picture 2" descr="清华大学.png"/>
          <p:cNvPicPr>
            <a:picLocks noChangeAspect="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6791657" y="1566896"/>
            <a:ext cx="705985" cy="705985"/>
          </a:xfrm>
          <a:prstGeom prst="rect">
            <a:avLst/>
          </a:prstGeom>
        </p:spPr>
      </p:pic>
      <p:sp>
        <p:nvSpPr>
          <p:cNvPr id="4" name="TextBox 3"/>
          <p:cNvSpPr txBox="1"/>
          <p:nvPr/>
        </p:nvSpPr>
        <p:spPr>
          <a:xfrm>
            <a:off x="3054194" y="1471646"/>
            <a:ext cx="3570208" cy="461665"/>
          </a:xfrm>
          <a:prstGeom prst="rect">
            <a:avLst/>
          </a:prstGeom>
          <a:solidFill>
            <a:schemeClr val="tx2">
              <a:lumMod val="60000"/>
              <a:lumOff val="40000"/>
            </a:schemeClr>
          </a:solidFill>
        </p:spPr>
        <p:txBody>
          <a:bodyPr wrap="none" rtlCol="0">
            <a:spAutoFit/>
          </a:bodyPr>
          <a:lstStyle/>
          <a:p>
            <a:r>
              <a:rPr lang="zh-CN" altLang="en-US" sz="2400" dirty="0" smtClean="0"/>
              <a:t>清华经管学院顾问委员会</a:t>
            </a:r>
            <a:endParaRPr lang="en-US" altLang="zh-CN" sz="2400" dirty="0"/>
          </a:p>
        </p:txBody>
      </p:sp>
      <p:sp>
        <p:nvSpPr>
          <p:cNvPr id="11" name="Date Placeholder 10"/>
          <p:cNvSpPr>
            <a:spLocks noGrp="1"/>
          </p:cNvSpPr>
          <p:nvPr>
            <p:ph type="dt" sz="half" idx="10"/>
          </p:nvPr>
        </p:nvSpPr>
        <p:spPr/>
        <p:txBody>
          <a:bodyPr/>
          <a:lstStyle/>
          <a:p>
            <a:fld id="{20AA9DFB-5AE2-4AAB-9EAD-2F5E68CB51A9}" type="datetime1">
              <a:rPr lang="en-US" smtClean="0"/>
              <a:t>4/12/14</a:t>
            </a:fld>
            <a:endParaRPr lang="en-US" dirty="0"/>
          </a:p>
        </p:txBody>
      </p:sp>
      <p:sp>
        <p:nvSpPr>
          <p:cNvPr id="12" name="Slide Number Placeholder 11"/>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19446235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Learning Framework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Extreme Learning Process (XLP) is a new way of learning that creates new solutions in teams to compete after learning a variety of related knowledge using modern digital technology in a realistic learning environment.</a:t>
            </a:r>
          </a:p>
          <a:p>
            <a:pPr lvl="1"/>
            <a:r>
              <a:rPr lang="en-US" dirty="0" smtClean="0"/>
              <a:t>Learning key knowledge needed for an enterprise solution including marketing, law, digital publishing, and domain knowledge.</a:t>
            </a:r>
          </a:p>
          <a:p>
            <a:pPr lvl="1"/>
            <a:r>
              <a:rPr lang="en-US" dirty="0" smtClean="0"/>
              <a:t>Collaborative competition-based crowdsourced learning and creativity</a:t>
            </a:r>
          </a:p>
          <a:p>
            <a:r>
              <a:rPr lang="en-US" dirty="0" smtClean="0"/>
              <a:t>It is Extreme Learning because it stretches the limit of human capability in learning as it asks participants to learn new materials rapidly and then construct new solutions within days.</a:t>
            </a:r>
          </a:p>
        </p:txBody>
      </p:sp>
      <p:sp>
        <p:nvSpPr>
          <p:cNvPr id="4" name="Date Placeholder 3"/>
          <p:cNvSpPr>
            <a:spLocks noGrp="1"/>
          </p:cNvSpPr>
          <p:nvPr>
            <p:ph type="dt" sz="half" idx="10"/>
          </p:nvPr>
        </p:nvSpPr>
        <p:spPr/>
        <p:txBody>
          <a:bodyPr/>
          <a:lstStyle/>
          <a:p>
            <a:fld id="{3ED4DC50-1525-4840-9ECA-1170DF341256}"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40465" y="424549"/>
            <a:ext cx="8039424" cy="569267"/>
          </a:xfrm>
        </p:spPr>
        <p:txBody>
          <a:bodyPr>
            <a:noAutofit/>
          </a:bodyPr>
          <a:lstStyle/>
          <a:p>
            <a:r>
              <a:rPr lang="zh-CN" altLang="en-US" sz="3600" dirty="0" smtClean="0">
                <a:latin typeface="黑体"/>
                <a:ea typeface="黑体"/>
                <a:cs typeface="黑体"/>
              </a:rPr>
              <a:t>从创客</a:t>
            </a:r>
            <a:r>
              <a:rPr lang="zh-CN" altLang="en-US" sz="3600" dirty="0">
                <a:latin typeface="黑体"/>
                <a:ea typeface="黑体"/>
                <a:cs typeface="黑体"/>
              </a:rPr>
              <a:t>现场</a:t>
            </a:r>
            <a:r>
              <a:rPr lang="zh-CN" altLang="en-US" sz="3600" dirty="0" smtClean="0">
                <a:latin typeface="黑体"/>
                <a:ea typeface="黑体"/>
                <a:cs typeface="黑体"/>
              </a:rPr>
              <a:t>活动开始采集实名数字身份</a:t>
            </a:r>
            <a:endParaRPr lang="en-US" sz="3600" dirty="0">
              <a:latin typeface="黑体"/>
              <a:ea typeface="黑体"/>
              <a:cs typeface="黑体"/>
            </a:endParaRPr>
          </a:p>
        </p:txBody>
      </p:sp>
      <p:pic>
        <p:nvPicPr>
          <p:cNvPr id="17" name="Picture 16" descr="teamw.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2612" y="6151275"/>
            <a:ext cx="924696" cy="502804"/>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7415" y="2332721"/>
            <a:ext cx="949739" cy="94973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8137" y="3454937"/>
            <a:ext cx="1448212" cy="10348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57466">
            <a:off x="760398" y="4728491"/>
            <a:ext cx="890276" cy="890276"/>
          </a:xfrm>
          <a:prstGeom prst="rect">
            <a:avLst/>
          </a:prstGeom>
        </p:spPr>
      </p:pic>
      <p:sp>
        <p:nvSpPr>
          <p:cNvPr id="9" name="Right Brace 8"/>
          <p:cNvSpPr/>
          <p:nvPr/>
        </p:nvSpPr>
        <p:spPr>
          <a:xfrm>
            <a:off x="2366607" y="2482784"/>
            <a:ext cx="486008" cy="313598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31347" y="2332727"/>
            <a:ext cx="1756150" cy="1756151"/>
          </a:xfrm>
          <a:prstGeom prst="rect">
            <a:avLst/>
          </a:prstGeom>
        </p:spPr>
      </p:pic>
      <p:pic>
        <p:nvPicPr>
          <p:cNvPr id="11" name="Picture 10" descr="folder_user.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74567" y="3993642"/>
            <a:ext cx="1469710" cy="1469711"/>
          </a:xfrm>
          <a:prstGeom prst="rect">
            <a:avLst/>
          </a:prstGeom>
        </p:spPr>
      </p:pic>
      <p:pic>
        <p:nvPicPr>
          <p:cNvPr id="20" name="Picture 19"/>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208261" y="2906141"/>
            <a:ext cx="2724500" cy="2083219"/>
          </a:xfrm>
          <a:prstGeom prst="rect">
            <a:avLst/>
          </a:prstGeom>
        </p:spPr>
      </p:pic>
      <p:sp>
        <p:nvSpPr>
          <p:cNvPr id="21" name="Right Brace 20"/>
          <p:cNvSpPr/>
          <p:nvPr/>
        </p:nvSpPr>
        <p:spPr>
          <a:xfrm>
            <a:off x="5759428" y="2520880"/>
            <a:ext cx="486008" cy="313598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itle 4"/>
          <p:cNvSpPr txBox="1">
            <a:spLocks/>
          </p:cNvSpPr>
          <p:nvPr/>
        </p:nvSpPr>
        <p:spPr>
          <a:xfrm>
            <a:off x="6118458" y="1612369"/>
            <a:ext cx="2733004"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smtClean="0">
                <a:latin typeface="Microsoft Yi Baiti"/>
                <a:cs typeface="Microsoft Yi Baiti"/>
              </a:rPr>
              <a:t>SPACE HAS AWARENESS</a:t>
            </a:r>
            <a:endParaRPr lang="en-US" sz="1600" dirty="0">
              <a:latin typeface="Microsoft Yi Baiti"/>
              <a:cs typeface="Microsoft Yi Baiti"/>
            </a:endParaRPr>
          </a:p>
        </p:txBody>
      </p:sp>
      <p:sp>
        <p:nvSpPr>
          <p:cNvPr id="23" name="Title 4"/>
          <p:cNvSpPr txBox="1">
            <a:spLocks/>
          </p:cNvSpPr>
          <p:nvPr/>
        </p:nvSpPr>
        <p:spPr>
          <a:xfrm>
            <a:off x="0" y="1596689"/>
            <a:ext cx="2642500"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smtClean="0">
                <a:latin typeface="Microsoft Yi Baiti"/>
                <a:cs typeface="Microsoft Yi Baiti"/>
              </a:rPr>
              <a:t>BIOMETRICS,</a:t>
            </a:r>
          </a:p>
          <a:p>
            <a:r>
              <a:rPr lang="en-US" sz="1600" dirty="0" smtClean="0">
                <a:latin typeface="Microsoft Yi Baiti"/>
                <a:cs typeface="Microsoft Yi Baiti"/>
              </a:rPr>
              <a:t>NATURAL LANGUAGE </a:t>
            </a:r>
          </a:p>
          <a:p>
            <a:r>
              <a:rPr lang="en-US" sz="1600" dirty="0" smtClean="0">
                <a:latin typeface="Microsoft Yi Baiti"/>
                <a:cs typeface="Microsoft Yi Baiti"/>
              </a:rPr>
              <a:t>PROCESSING</a:t>
            </a:r>
            <a:endParaRPr lang="en-US" sz="1600" dirty="0">
              <a:latin typeface="Microsoft Yi Baiti"/>
              <a:cs typeface="Microsoft Yi Baiti"/>
            </a:endParaRPr>
          </a:p>
        </p:txBody>
      </p:sp>
      <p:sp>
        <p:nvSpPr>
          <p:cNvPr id="24" name="Title 4"/>
          <p:cNvSpPr txBox="1">
            <a:spLocks/>
          </p:cNvSpPr>
          <p:nvPr/>
        </p:nvSpPr>
        <p:spPr>
          <a:xfrm>
            <a:off x="3181323" y="1596689"/>
            <a:ext cx="2506670"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smtClean="0">
                <a:latin typeface="Microsoft Yi Baiti"/>
                <a:cs typeface="Microsoft Yi Baiti"/>
              </a:rPr>
              <a:t>DIGITAL FINGERPRINTS</a:t>
            </a:r>
            <a:endParaRPr lang="en-US" sz="1600" dirty="0">
              <a:latin typeface="Microsoft Yi Baiti"/>
              <a:cs typeface="Microsoft Yi Baiti"/>
            </a:endParaRPr>
          </a:p>
        </p:txBody>
      </p:sp>
      <p:sp>
        <p:nvSpPr>
          <p:cNvPr id="15" name="Title 4"/>
          <p:cNvSpPr txBox="1">
            <a:spLocks/>
          </p:cNvSpPr>
          <p:nvPr/>
        </p:nvSpPr>
        <p:spPr>
          <a:xfrm>
            <a:off x="540465" y="993817"/>
            <a:ext cx="8039424" cy="56926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黑体"/>
                <a:ea typeface="黑体"/>
                <a:cs typeface="黑体"/>
              </a:rPr>
              <a:t>到网络化活动跟进</a:t>
            </a:r>
            <a:r>
              <a:rPr lang="zh-CN" altLang="en-US" sz="2800" dirty="0" smtClean="0">
                <a:solidFill>
                  <a:srgbClr val="FF0000"/>
                </a:solidFill>
                <a:latin typeface="黑体"/>
                <a:ea typeface="黑体"/>
                <a:cs typeface="黑体"/>
              </a:rPr>
              <a:t>开源贡献过程</a:t>
            </a:r>
            <a:r>
              <a:rPr lang="zh-CN" altLang="en-US" sz="2800" dirty="0" smtClean="0">
                <a:latin typeface="黑体"/>
                <a:ea typeface="黑体"/>
                <a:cs typeface="黑体"/>
              </a:rPr>
              <a:t>所用的数字身份</a:t>
            </a:r>
            <a:endParaRPr lang="en-US" sz="2800" dirty="0">
              <a:latin typeface="黑体"/>
              <a:ea typeface="黑体"/>
              <a:cs typeface="黑体"/>
            </a:endParaRPr>
          </a:p>
        </p:txBody>
      </p:sp>
      <p:pic>
        <p:nvPicPr>
          <p:cNvPr id="16" name="Picture 15" descr="git.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570363" y="3959314"/>
            <a:ext cx="1434291" cy="1461873"/>
          </a:xfrm>
          <a:prstGeom prst="rect">
            <a:avLst/>
          </a:prstGeom>
        </p:spPr>
      </p:pic>
      <p:sp>
        <p:nvSpPr>
          <p:cNvPr id="6" name="TextBox 5"/>
          <p:cNvSpPr txBox="1"/>
          <p:nvPr/>
        </p:nvSpPr>
        <p:spPr>
          <a:xfrm>
            <a:off x="2040466" y="5705492"/>
            <a:ext cx="6494085" cy="461665"/>
          </a:xfrm>
          <a:prstGeom prst="rect">
            <a:avLst/>
          </a:prstGeom>
          <a:noFill/>
        </p:spPr>
        <p:txBody>
          <a:bodyPr wrap="none" rtlCol="0">
            <a:spAutoFit/>
          </a:bodyPr>
          <a:lstStyle/>
          <a:p>
            <a:r>
              <a:rPr lang="zh-CN" altLang="en-US" sz="2400" dirty="0" smtClean="0">
                <a:latin typeface="黑体"/>
                <a:ea typeface="黑体"/>
                <a:cs typeface="黑体"/>
              </a:rPr>
              <a:t>使用</a:t>
            </a:r>
            <a:r>
              <a:rPr lang="en-US" altLang="zh-CN" sz="2400" dirty="0" err="1" smtClean="0">
                <a:latin typeface="黑体"/>
                <a:ea typeface="黑体"/>
                <a:cs typeface="黑体"/>
              </a:rPr>
              <a:t>git</a:t>
            </a:r>
            <a:r>
              <a:rPr lang="zh-CN" altLang="en-US" sz="2400" dirty="0" smtClean="0">
                <a:latin typeface="黑体"/>
                <a:ea typeface="黑体"/>
                <a:cs typeface="黑体"/>
              </a:rPr>
              <a:t>跟踪</a:t>
            </a:r>
            <a:r>
              <a:rPr lang="zh-CN" altLang="en-US" sz="2400" dirty="0" smtClean="0">
                <a:solidFill>
                  <a:srgbClr val="FF0000"/>
                </a:solidFill>
                <a:latin typeface="黑体"/>
                <a:ea typeface="黑体"/>
                <a:cs typeface="黑体"/>
              </a:rPr>
              <a:t>数字身份指纹</a:t>
            </a:r>
            <a:r>
              <a:rPr lang="zh-CN" altLang="en-US" sz="2400" dirty="0" smtClean="0">
                <a:latin typeface="黑体"/>
                <a:ea typeface="黑体"/>
                <a:cs typeface="黑体"/>
              </a:rPr>
              <a:t>并见证</a:t>
            </a:r>
            <a:r>
              <a:rPr lang="zh-CN" altLang="en-US" sz="2400" dirty="0" smtClean="0">
                <a:solidFill>
                  <a:srgbClr val="FF0000"/>
                </a:solidFill>
                <a:latin typeface="黑体"/>
                <a:ea typeface="黑体"/>
                <a:cs typeface="黑体"/>
              </a:rPr>
              <a:t>开源贡献过程</a:t>
            </a:r>
            <a:endParaRPr lang="en-US" sz="2400" dirty="0">
              <a:solidFill>
                <a:srgbClr val="FF0000"/>
              </a:solidFill>
              <a:latin typeface="黑体"/>
              <a:ea typeface="黑体"/>
              <a:cs typeface="黑体"/>
            </a:endParaRPr>
          </a:p>
        </p:txBody>
      </p:sp>
      <p:sp>
        <p:nvSpPr>
          <p:cNvPr id="18" name="Date Placeholder 17"/>
          <p:cNvSpPr>
            <a:spLocks noGrp="1"/>
          </p:cNvSpPr>
          <p:nvPr>
            <p:ph type="dt" sz="half" idx="10"/>
          </p:nvPr>
        </p:nvSpPr>
        <p:spPr/>
        <p:txBody>
          <a:bodyPr/>
          <a:lstStyle/>
          <a:p>
            <a:fld id="{F8E25C02-304A-4B2F-A03C-6166DB291A4B}" type="datetime1">
              <a:rPr lang="en-US" smtClean="0"/>
              <a:t>4/12/14</a:t>
            </a:fld>
            <a:endParaRPr lang="en-US" dirty="0"/>
          </a:p>
        </p:txBody>
      </p:sp>
      <p:sp>
        <p:nvSpPr>
          <p:cNvPr id="19" name="Slide Number Placeholder 18"/>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9704340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OWD.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54618" y="458671"/>
            <a:ext cx="5894638" cy="5940660"/>
          </a:xfrm>
          <a:prstGeom prst="rect">
            <a:avLst/>
          </a:prstGeom>
        </p:spPr>
      </p:pic>
      <p:sp>
        <p:nvSpPr>
          <p:cNvPr id="3" name="Date Placeholder 2"/>
          <p:cNvSpPr>
            <a:spLocks noGrp="1"/>
          </p:cNvSpPr>
          <p:nvPr>
            <p:ph type="dt" sz="half" idx="10"/>
          </p:nvPr>
        </p:nvSpPr>
        <p:spPr/>
        <p:txBody>
          <a:bodyPr/>
          <a:lstStyle/>
          <a:p>
            <a:fld id="{1E8C3825-48CD-489B-8CB2-70E1CB18F1AC}" type="datetime1">
              <a:rPr lang="en-US" smtClean="0"/>
              <a:t>4/12/14</a:t>
            </a:fld>
            <a:endParaRPr lang="en-US" dirty="0"/>
          </a:p>
        </p:txBody>
      </p:sp>
      <p:sp>
        <p:nvSpPr>
          <p:cNvPr id="4" name="Slide Number Placeholder 3"/>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379380080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Picture 1" descr="recombine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6873" y="2378805"/>
            <a:ext cx="7571881" cy="1838337"/>
          </a:xfrm>
          <a:prstGeom prst="rect">
            <a:avLst/>
          </a:prstGeom>
        </p:spPr>
      </p:pic>
      <p:sp>
        <p:nvSpPr>
          <p:cNvPr id="3" name="Date Placeholder 2"/>
          <p:cNvSpPr>
            <a:spLocks noGrp="1"/>
          </p:cNvSpPr>
          <p:nvPr>
            <p:ph type="dt" sz="half" idx="10"/>
          </p:nvPr>
        </p:nvSpPr>
        <p:spPr/>
        <p:txBody>
          <a:bodyPr/>
          <a:lstStyle/>
          <a:p>
            <a:fld id="{010DC888-0711-4C8E-B5CC-F53A49F21544}"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42</a:t>
            </a:fld>
            <a:endParaRPr lang="en-US">
              <a:solidFill>
                <a:prstClr val="black">
                  <a:tint val="75000"/>
                </a:prstClr>
              </a:solidFill>
              <a:latin typeface="Calibri"/>
            </a:endParaRPr>
          </a:p>
        </p:txBody>
      </p:sp>
    </p:spTree>
    <p:extLst>
      <p:ext uri="{BB962C8B-B14F-4D97-AF65-F5344CB8AC3E}">
        <p14:creationId xmlns:p14="http://schemas.microsoft.com/office/powerpoint/2010/main" val="230561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56164"/>
            <a:ext cx="8229600" cy="1506869"/>
          </a:xfrm>
        </p:spPr>
        <p:txBody>
          <a:bodyPr>
            <a:normAutofit/>
          </a:bodyPr>
          <a:lstStyle/>
          <a:p>
            <a:r>
              <a:rPr lang="zh-CN" altLang="en-US" sz="6000" dirty="0" smtClean="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rPr>
              <a:t>项目使命</a:t>
            </a:r>
            <a:endParaRPr lang="en-US" sz="6000" dirty="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endParaRPr>
          </a:p>
        </p:txBody>
      </p:sp>
      <p:sp>
        <p:nvSpPr>
          <p:cNvPr id="3" name="Content Placeholder 2"/>
          <p:cNvSpPr>
            <a:spLocks noGrp="1"/>
          </p:cNvSpPr>
          <p:nvPr>
            <p:ph idx="1"/>
          </p:nvPr>
        </p:nvSpPr>
        <p:spPr>
          <a:xfrm>
            <a:off x="1285890" y="2463042"/>
            <a:ext cx="6673272" cy="3051521"/>
          </a:xfrm>
        </p:spPr>
        <p:txBody>
          <a:bodyPr>
            <a:noAutofit/>
          </a:bodyPr>
          <a:lstStyle/>
          <a:p>
            <a:pPr marL="0" indent="0" algn="just">
              <a:buNone/>
            </a:pPr>
            <a:r>
              <a:rPr lang="zh-TW" altLang="en-US" sz="2400" dirty="0" smtClean="0">
                <a:solidFill>
                  <a:srgbClr val="FFFFFF"/>
                </a:solidFill>
                <a:effectLst>
                  <a:outerShdw blurRad="50800" dist="38100" dir="2700000" algn="tl" rotWithShape="0">
                    <a:prstClr val="black">
                      <a:alpha val="40000"/>
                    </a:prstClr>
                  </a:outerShdw>
                </a:effectLst>
                <a:latin typeface="Adobe 黑体 Std R"/>
                <a:ea typeface="Adobe 黑体 Std R"/>
                <a:cs typeface="Adobe 黑体 Std R"/>
                <a:sym typeface="Calibri"/>
              </a:rPr>
              <a:t>创</a:t>
            </a:r>
            <a:r>
              <a:rPr lang="zh-TW" altLang="en-US" sz="2400" dirty="0">
                <a:solidFill>
                  <a:srgbClr val="FFFFFF"/>
                </a:solidFill>
                <a:effectLst>
                  <a:outerShdw blurRad="50800" dist="38100" dir="2700000" algn="tl" rotWithShape="0">
                    <a:prstClr val="black">
                      <a:alpha val="40000"/>
                    </a:prstClr>
                  </a:outerShdw>
                </a:effectLst>
                <a:latin typeface="Adobe 黑体 Std R"/>
                <a:ea typeface="Adobe 黑体 Std R"/>
                <a:cs typeface="Adobe 黑体 Std R"/>
                <a:sym typeface="Calibri"/>
              </a:rPr>
              <a:t>意重组项目的目标在于利用排列重组的科学方法与技术，把现存的各种资源，经由一个可持续并且可规模化的学习格式，从易于接受的渠道提供给所有人。本项目也将利用一套分布式的活动运行框架来操作跨学科的学习活动，从而可以透过国际合作，丰富现有的教学课程体系。</a:t>
            </a:r>
          </a:p>
        </p:txBody>
      </p:sp>
      <p:pic>
        <p:nvPicPr>
          <p:cNvPr id="4" name="Picture 3" descr="recombination_white-text.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858592" y="6492547"/>
            <a:ext cx="304362" cy="399156"/>
          </a:xfrm>
          <a:prstGeom prst="rect">
            <a:avLst/>
          </a:prstGeom>
        </p:spPr>
      </p:pic>
      <p:sp>
        <p:nvSpPr>
          <p:cNvPr id="5" name="Date Placeholder 4"/>
          <p:cNvSpPr>
            <a:spLocks noGrp="1"/>
          </p:cNvSpPr>
          <p:nvPr>
            <p:ph type="dt" sz="half" idx="10"/>
          </p:nvPr>
        </p:nvSpPr>
        <p:spPr/>
        <p:txBody>
          <a:bodyPr/>
          <a:lstStyle/>
          <a:p>
            <a:fld id="{657EC0F7-A191-49DE-AE62-1D2BF71426EF}"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43</a:t>
            </a:fld>
            <a:endParaRPr lang="en-US">
              <a:solidFill>
                <a:prstClr val="black">
                  <a:tint val="75000"/>
                </a:prstClr>
              </a:solidFill>
              <a:latin typeface="Calibri"/>
            </a:endParaRPr>
          </a:p>
        </p:txBody>
      </p:sp>
    </p:spTree>
    <p:extLst>
      <p:ext uri="{BB962C8B-B14F-4D97-AF65-F5344CB8AC3E}">
        <p14:creationId xmlns:p14="http://schemas.microsoft.com/office/powerpoint/2010/main" val="1669791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45440" y="2085430"/>
            <a:ext cx="2103120" cy="4156332"/>
          </a:xfrm>
          <a:prstGeom prst="rect">
            <a:avLst/>
          </a:prstGeom>
          <a:solidFill>
            <a:srgbClr val="000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2489200" y="2085430"/>
            <a:ext cx="2103120" cy="4156332"/>
          </a:xfrm>
          <a:prstGeom prst="rect">
            <a:avLst/>
          </a:prstGeom>
          <a:solidFill>
            <a:srgbClr val="000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4632960" y="2085430"/>
            <a:ext cx="2103120" cy="4156332"/>
          </a:xfrm>
          <a:prstGeom prst="rect">
            <a:avLst/>
          </a:prstGeom>
          <a:solidFill>
            <a:srgbClr val="000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ectangle 12"/>
          <p:cNvSpPr/>
          <p:nvPr/>
        </p:nvSpPr>
        <p:spPr>
          <a:xfrm>
            <a:off x="6776720" y="2085430"/>
            <a:ext cx="2103120" cy="4156332"/>
          </a:xfrm>
          <a:prstGeom prst="rect">
            <a:avLst/>
          </a:prstGeom>
          <a:solidFill>
            <a:srgbClr val="000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4" name="Picture 3" descr="generator (1).png"/>
          <p:cNvPicPr>
            <a:picLocks noChangeAspect="1"/>
          </p:cNvPicPr>
          <p:nvPr/>
        </p:nvPicPr>
        <p:blipFill>
          <a:blip r:embed="rId4" cstate="print">
            <a:extLst>
              <a:ext uri="{BEBA8EAE-BF5A-486C-A8C5-ECC9F3942E4B}">
                <a14:imgProps xmlns:a14="http://schemas.microsoft.com/office/drawing/2010/main">
                  <a14:imgLayer r:embed="rId5">
                    <a14:imgEffect>
                      <a14:artisticPhotocopy trans="0"/>
                    </a14:imgEffect>
                  </a14:imgLayer>
                </a14:imgProps>
              </a:ext>
              <a:ext uri="{28A0092B-C50C-407E-A947-70E740481C1C}">
                <a14:useLocalDpi xmlns:a14="http://schemas.microsoft.com/office/drawing/2010/main"/>
              </a:ext>
            </a:extLst>
          </a:blip>
          <a:stretch>
            <a:fillRect/>
          </a:stretch>
        </p:blipFill>
        <p:spPr>
          <a:xfrm>
            <a:off x="7423998" y="2814753"/>
            <a:ext cx="804616" cy="908384"/>
          </a:xfrm>
          <a:prstGeom prst="rect">
            <a:avLst/>
          </a:prstGeom>
          <a:effectLst>
            <a:outerShdw blurRad="50800" dist="38100" dir="2700000" algn="tl" rotWithShape="0">
              <a:srgbClr val="000000">
                <a:alpha val="43000"/>
              </a:srgbClr>
            </a:outerShdw>
          </a:effectLst>
        </p:spPr>
      </p:pic>
      <p:pic>
        <p:nvPicPr>
          <p:cNvPr id="5" name="Picture 4" descr="generator (2).png"/>
          <p:cNvPicPr>
            <a:picLocks noChangeAspect="1"/>
          </p:cNvPicPr>
          <p:nvPr/>
        </p:nvPicPr>
        <p:blipFill>
          <a:blip r:embed="rId6" cstate="print">
            <a:extLst>
              <a:ext uri="{BEBA8EAE-BF5A-486C-A8C5-ECC9F3942E4B}">
                <a14:imgProps xmlns:a14="http://schemas.microsoft.com/office/drawing/2010/main">
                  <a14:imgLayer r:embed="rId7">
                    <a14:imgEffect>
                      <a14:artisticPhotocopy trans="0"/>
                    </a14:imgEffect>
                  </a14:imgLayer>
                </a14:imgProps>
              </a:ext>
              <a:ext uri="{28A0092B-C50C-407E-A947-70E740481C1C}">
                <a14:useLocalDpi xmlns:a14="http://schemas.microsoft.com/office/drawing/2010/main"/>
              </a:ext>
            </a:extLst>
          </a:blip>
          <a:stretch>
            <a:fillRect/>
          </a:stretch>
        </p:blipFill>
        <p:spPr>
          <a:xfrm>
            <a:off x="3116888" y="2814753"/>
            <a:ext cx="842683" cy="976414"/>
          </a:xfrm>
          <a:prstGeom prst="rect">
            <a:avLst/>
          </a:prstGeom>
          <a:effectLst>
            <a:outerShdw blurRad="50800" dist="38100" dir="2700000" algn="tl" rotWithShape="0">
              <a:srgbClr val="000000">
                <a:alpha val="43000"/>
              </a:srgbClr>
            </a:outerShdw>
          </a:effectLst>
        </p:spPr>
      </p:pic>
      <p:pic>
        <p:nvPicPr>
          <p:cNvPr id="6" name="Picture 5" descr="generator (3).png"/>
          <p:cNvPicPr>
            <a:picLocks noChangeAspect="1"/>
          </p:cNvPicPr>
          <p:nvPr/>
        </p:nvPicPr>
        <p:blipFill>
          <a:blip r:embed="rId8" cstate="print">
            <a:extLst>
              <a:ext uri="{BEBA8EAE-BF5A-486C-A8C5-ECC9F3942E4B}">
                <a14:imgProps xmlns:a14="http://schemas.microsoft.com/office/drawing/2010/main">
                  <a14:imgLayer r:embed="rId9">
                    <a14:imgEffect>
                      <a14:artisticPhotocopy trans="0"/>
                    </a14:imgEffect>
                  </a14:imgLayer>
                </a14:imgProps>
              </a:ext>
              <a:ext uri="{28A0092B-C50C-407E-A947-70E740481C1C}">
                <a14:useLocalDpi xmlns:a14="http://schemas.microsoft.com/office/drawing/2010/main"/>
              </a:ext>
            </a:extLst>
          </a:blip>
          <a:stretch>
            <a:fillRect/>
          </a:stretch>
        </p:blipFill>
        <p:spPr>
          <a:xfrm>
            <a:off x="5312648" y="2814753"/>
            <a:ext cx="743763" cy="881258"/>
          </a:xfrm>
          <a:prstGeom prst="rect">
            <a:avLst/>
          </a:prstGeom>
          <a:effectLst>
            <a:outerShdw blurRad="50800" dist="38100" dir="2700000" algn="tl" rotWithShape="0">
              <a:srgbClr val="000000">
                <a:alpha val="43000"/>
              </a:srgbClr>
            </a:outerShdw>
          </a:effectLst>
        </p:spPr>
      </p:pic>
      <p:pic>
        <p:nvPicPr>
          <p:cNvPr id="7" name="Picture 6" descr="generator.png"/>
          <p:cNvPicPr>
            <a:picLocks noChangeAspect="1"/>
          </p:cNvPicPr>
          <p:nvPr/>
        </p:nvPicPr>
        <p:blipFill rotWithShape="1">
          <a:blip r:embed="rId10" cstate="print">
            <a:extLst>
              <a:ext uri="{BEBA8EAE-BF5A-486C-A8C5-ECC9F3942E4B}">
                <a14:imgProps xmlns:a14="http://schemas.microsoft.com/office/drawing/2010/main">
                  <a14:imgLayer r:embed="rId11">
                    <a14:imgEffect>
                      <a14:artisticPhotocopy trans="0"/>
                    </a14:imgEffect>
                  </a14:imgLayer>
                </a14:imgProps>
              </a:ext>
              <a:ext uri="{28A0092B-C50C-407E-A947-70E740481C1C}">
                <a14:useLocalDpi xmlns:a14="http://schemas.microsoft.com/office/drawing/2010/main"/>
              </a:ext>
            </a:extLst>
          </a:blip>
          <a:srcRect t="15389"/>
          <a:stretch/>
        </p:blipFill>
        <p:spPr>
          <a:xfrm>
            <a:off x="974591" y="2919004"/>
            <a:ext cx="804616" cy="755769"/>
          </a:xfrm>
          <a:prstGeom prst="rect">
            <a:avLst/>
          </a:prstGeom>
          <a:effectLst>
            <a:outerShdw blurRad="50800" dist="38100" dir="2700000" algn="tl" rotWithShape="0">
              <a:srgbClr val="000000">
                <a:alpha val="43000"/>
              </a:srgbClr>
            </a:outerShdw>
          </a:effectLst>
        </p:spPr>
      </p:pic>
      <p:sp>
        <p:nvSpPr>
          <p:cNvPr id="8" name="Title 1"/>
          <p:cNvSpPr>
            <a:spLocks noGrp="1"/>
          </p:cNvSpPr>
          <p:nvPr>
            <p:ph type="title"/>
          </p:nvPr>
        </p:nvSpPr>
        <p:spPr>
          <a:xfrm>
            <a:off x="457200" y="576856"/>
            <a:ext cx="8229600" cy="1506869"/>
          </a:xfrm>
        </p:spPr>
        <p:txBody>
          <a:bodyPr>
            <a:noAutofit/>
          </a:bodyPr>
          <a:lstStyle/>
          <a:p>
            <a:r>
              <a:rPr lang="zh-CN" altLang="en-US" dirty="0" smtClean="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rPr>
              <a:t>创意重组项目的四个阶段</a:t>
            </a:r>
            <a:endParaRPr lang="en-US" dirty="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endParaRPr>
          </a:p>
        </p:txBody>
      </p:sp>
      <p:sp>
        <p:nvSpPr>
          <p:cNvPr id="15" name="Title 1"/>
          <p:cNvSpPr txBox="1">
            <a:spLocks/>
          </p:cNvSpPr>
          <p:nvPr/>
        </p:nvSpPr>
        <p:spPr>
          <a:xfrm>
            <a:off x="345440" y="4259312"/>
            <a:ext cx="2103120" cy="15068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TW" altLang="en-US" sz="1800" dirty="0">
                <a:solidFill>
                  <a:prstClr val="white"/>
                </a:solidFill>
                <a:effectLst>
                  <a:outerShdw blurRad="50800" dist="38100" dir="5400000" algn="t" rotWithShape="0">
                    <a:prstClr val="black">
                      <a:alpha val="40000"/>
                    </a:prstClr>
                  </a:outerShdw>
                </a:effectLst>
                <a:latin typeface="Adobe 黑体 Std R"/>
                <a:ea typeface="Adobe 黑体 Std R"/>
                <a:cs typeface="Adobe 黑体 Std R"/>
              </a:rPr>
              <a:t>数字身份认证科技</a:t>
            </a:r>
          </a:p>
        </p:txBody>
      </p:sp>
      <p:sp>
        <p:nvSpPr>
          <p:cNvPr id="16" name="Title 1"/>
          <p:cNvSpPr txBox="1">
            <a:spLocks/>
          </p:cNvSpPr>
          <p:nvPr/>
        </p:nvSpPr>
        <p:spPr>
          <a:xfrm>
            <a:off x="2489200" y="4259312"/>
            <a:ext cx="2103120" cy="15068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TW" altLang="en-US" sz="1800" dirty="0">
                <a:solidFill>
                  <a:prstClr val="white"/>
                </a:solidFill>
                <a:effectLst>
                  <a:outerShdw blurRad="50800" dist="38100" dir="5400000" algn="t" rotWithShape="0">
                    <a:prstClr val="black">
                      <a:alpha val="40000"/>
                    </a:prstClr>
                  </a:outerShdw>
                </a:effectLst>
                <a:latin typeface="Adobe 黑体 Std R"/>
                <a:ea typeface="Adobe 黑体 Std R"/>
                <a:cs typeface="Adobe 黑体 Std R"/>
              </a:rPr>
              <a:t>创意社区的公约 与 个人参与协议</a:t>
            </a:r>
          </a:p>
        </p:txBody>
      </p:sp>
      <p:sp>
        <p:nvSpPr>
          <p:cNvPr id="17" name="Title 1"/>
          <p:cNvSpPr txBox="1">
            <a:spLocks/>
          </p:cNvSpPr>
          <p:nvPr/>
        </p:nvSpPr>
        <p:spPr>
          <a:xfrm>
            <a:off x="4632960" y="4259312"/>
            <a:ext cx="2103120" cy="15068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TW" altLang="en-US" sz="1800" dirty="0">
                <a:solidFill>
                  <a:prstClr val="white"/>
                </a:solidFill>
                <a:effectLst>
                  <a:outerShdw blurRad="50800" dist="38100" dir="5400000" algn="t" rotWithShape="0">
                    <a:prstClr val="black">
                      <a:alpha val="40000"/>
                    </a:prstClr>
                  </a:outerShdw>
                </a:effectLst>
                <a:latin typeface="Adobe 黑体 Std R"/>
                <a:ea typeface="Adobe 黑体 Std R"/>
                <a:cs typeface="Adobe 黑体 Std R"/>
              </a:rPr>
              <a:t>数字发布平台</a:t>
            </a:r>
          </a:p>
        </p:txBody>
      </p:sp>
      <p:sp>
        <p:nvSpPr>
          <p:cNvPr id="18" name="Title 1"/>
          <p:cNvSpPr txBox="1">
            <a:spLocks/>
          </p:cNvSpPr>
          <p:nvPr/>
        </p:nvSpPr>
        <p:spPr>
          <a:xfrm>
            <a:off x="6776720" y="4259312"/>
            <a:ext cx="2103120" cy="150686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TW" altLang="en-US" sz="1800" dirty="0">
                <a:solidFill>
                  <a:prstClr val="white"/>
                </a:solidFill>
                <a:effectLst>
                  <a:outerShdw blurRad="50800" dist="38100" dir="5400000" algn="t" rotWithShape="0">
                    <a:prstClr val="black">
                      <a:alpha val="40000"/>
                    </a:prstClr>
                  </a:outerShdw>
                </a:effectLst>
                <a:latin typeface="Adobe 黑体 Std R"/>
                <a:ea typeface="Adobe 黑体 Std R"/>
                <a:cs typeface="Adobe 黑体 Std R"/>
              </a:rPr>
              <a:t>组织参与联盟</a:t>
            </a:r>
          </a:p>
        </p:txBody>
      </p:sp>
      <p:pic>
        <p:nvPicPr>
          <p:cNvPr id="20" name="Picture 19" descr="recombination_white-text.png"/>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858592" y="6492547"/>
            <a:ext cx="304362" cy="399156"/>
          </a:xfrm>
          <a:prstGeom prst="rect">
            <a:avLst/>
          </a:prstGeom>
        </p:spPr>
      </p:pic>
      <p:sp>
        <p:nvSpPr>
          <p:cNvPr id="19" name="Date Placeholder 18"/>
          <p:cNvSpPr>
            <a:spLocks noGrp="1"/>
          </p:cNvSpPr>
          <p:nvPr>
            <p:ph type="dt" sz="half" idx="10"/>
          </p:nvPr>
        </p:nvSpPr>
        <p:spPr/>
        <p:txBody>
          <a:bodyPr/>
          <a:lstStyle/>
          <a:p>
            <a:fld id="{89CBBFF0-55A3-4116-81A0-C31DF4E88F6E}"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21" name="Slide Number Placeholder 20"/>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44</a:t>
            </a:fld>
            <a:endParaRPr lang="en-US">
              <a:solidFill>
                <a:prstClr val="black">
                  <a:tint val="75000"/>
                </a:prstClr>
              </a:solidFill>
              <a:latin typeface="Calibri"/>
            </a:endParaRPr>
          </a:p>
        </p:txBody>
      </p:sp>
    </p:spTree>
    <p:extLst>
      <p:ext uri="{BB962C8B-B14F-4D97-AF65-F5344CB8AC3E}">
        <p14:creationId xmlns:p14="http://schemas.microsoft.com/office/powerpoint/2010/main" val="1581513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hape 177"/>
          <p:cNvSpPr txBox="1">
            <a:spLocks/>
          </p:cNvSpPr>
          <p:nvPr/>
        </p:nvSpPr>
        <p:spPr>
          <a:xfrm>
            <a:off x="1345628" y="1779736"/>
            <a:ext cx="6400799" cy="609600"/>
          </a:xfrm>
          <a:prstGeom prst="rect">
            <a:avLst/>
          </a:prstGeom>
          <a:noFill/>
          <a:ln>
            <a:noFill/>
          </a:ln>
        </p:spPr>
        <p:txBody>
          <a:bodyPr vert="horz" lIns="91425" tIns="45700" rIns="91425" bIns="45700"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spcBef>
                <a:spcPts val="0"/>
              </a:spcBef>
              <a:buClr>
                <a:prstClr val="black"/>
              </a:buClr>
              <a:buSzPct val="25000"/>
              <a:buFont typeface="Arial"/>
              <a:buNone/>
            </a:pPr>
            <a:r>
              <a:rPr lang="zh-CN" altLang="en-US" sz="1800" dirty="0" smtClean="0">
                <a:solidFill>
                  <a:prstClr val="white"/>
                </a:solidFill>
                <a:latin typeface="Adobe 黑体 Std R"/>
                <a:ea typeface="Adobe 黑体 Std R"/>
                <a:cs typeface="Adobe 黑体 Std R"/>
                <a:sym typeface="Arial"/>
              </a:rPr>
              <a:t>邀请全球创客参与</a:t>
            </a:r>
            <a:endParaRPr lang="en-US" sz="1800" dirty="0">
              <a:solidFill>
                <a:prstClr val="white"/>
              </a:solidFill>
              <a:latin typeface="Adobe 黑体 Std R"/>
              <a:ea typeface="Adobe 黑体 Std R"/>
              <a:cs typeface="Adobe 黑体 Std R"/>
              <a:sym typeface="Arial"/>
            </a:endParaRPr>
          </a:p>
        </p:txBody>
      </p:sp>
      <p:pic>
        <p:nvPicPr>
          <p:cNvPr id="7" name="Shape 17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15843" y="2568356"/>
            <a:ext cx="2764857" cy="2890876"/>
          </a:xfrm>
          <a:prstGeom prst="rect">
            <a:avLst/>
          </a:prstGeom>
          <a:noFill/>
          <a:ln>
            <a:noFill/>
          </a:ln>
        </p:spPr>
      </p:pic>
      <p:pic>
        <p:nvPicPr>
          <p:cNvPr id="8" name="Shape 18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303308" y="2568356"/>
            <a:ext cx="2479342" cy="2890874"/>
          </a:xfrm>
          <a:prstGeom prst="rect">
            <a:avLst/>
          </a:prstGeom>
          <a:noFill/>
          <a:ln>
            <a:noFill/>
          </a:ln>
        </p:spPr>
      </p:pic>
      <p:sp>
        <p:nvSpPr>
          <p:cNvPr id="13" name="Shape 185"/>
          <p:cNvSpPr txBox="1"/>
          <p:nvPr/>
        </p:nvSpPr>
        <p:spPr>
          <a:xfrm>
            <a:off x="494741" y="5526460"/>
            <a:ext cx="2387699" cy="609600"/>
          </a:xfrm>
          <a:prstGeom prst="rect">
            <a:avLst/>
          </a:prstGeom>
          <a:noFill/>
          <a:ln>
            <a:noFill/>
          </a:ln>
        </p:spPr>
        <p:txBody>
          <a:bodyPr lIns="91425" tIns="45700" rIns="91425" bIns="45700" anchor="t" anchorCtr="0">
            <a:noAutofit/>
          </a:bodyPr>
          <a:lstStyle/>
          <a:p>
            <a:pPr algn="ctr">
              <a:lnSpc>
                <a:spcPct val="80000"/>
              </a:lnSpc>
              <a:buClr>
                <a:srgbClr val="888888"/>
              </a:buClr>
              <a:buSzPct val="25000"/>
              <a:buFont typeface="Arial"/>
              <a:buNone/>
            </a:pPr>
            <a:r>
              <a:rPr lang="en-US" sz="2000" dirty="0">
                <a:solidFill>
                  <a:srgbClr val="FFFFFF"/>
                </a:solidFill>
                <a:latin typeface="Adobe 黑体 Std R"/>
                <a:ea typeface="Adobe 黑体 Std R"/>
                <a:cs typeface="Adobe 黑体 Std R"/>
                <a:sym typeface="Arial"/>
              </a:rPr>
              <a:t>Mitch Altman</a:t>
            </a:r>
          </a:p>
          <a:p>
            <a:pPr algn="ctr">
              <a:lnSpc>
                <a:spcPct val="80000"/>
              </a:lnSpc>
              <a:spcBef>
                <a:spcPts val="250"/>
              </a:spcBef>
              <a:buClr>
                <a:srgbClr val="888888"/>
              </a:buClr>
              <a:buSzPct val="25000"/>
              <a:buFont typeface="Arial"/>
              <a:buNone/>
            </a:pPr>
            <a:r>
              <a:rPr lang="en-US" sz="1250" dirty="0">
                <a:solidFill>
                  <a:srgbClr val="FFFFFF"/>
                </a:solidFill>
                <a:latin typeface="Adobe 黑体 Std R"/>
                <a:ea typeface="Adobe 黑体 Std R"/>
                <a:cs typeface="Adobe 黑体 Std R"/>
                <a:sym typeface="Arial"/>
              </a:rPr>
              <a:t>创客空间全球总召集人</a:t>
            </a:r>
          </a:p>
          <a:p>
            <a:pPr algn="ctr">
              <a:lnSpc>
                <a:spcPct val="80000"/>
              </a:lnSpc>
              <a:spcBef>
                <a:spcPts val="252"/>
              </a:spcBef>
              <a:buClr>
                <a:srgbClr val="888888"/>
              </a:buClr>
              <a:buFont typeface="Arial"/>
              <a:buNone/>
            </a:pPr>
            <a:endParaRPr sz="1250" dirty="0">
              <a:solidFill>
                <a:srgbClr val="FFFFFF"/>
              </a:solidFill>
              <a:latin typeface="Adobe 黑体 Std R"/>
              <a:ea typeface="Adobe 黑体 Std R"/>
              <a:cs typeface="Adobe 黑体 Std R"/>
              <a:sym typeface="Arial"/>
            </a:endParaRPr>
          </a:p>
        </p:txBody>
      </p:sp>
      <p:sp>
        <p:nvSpPr>
          <p:cNvPr id="14" name="Shape 186"/>
          <p:cNvSpPr txBox="1"/>
          <p:nvPr/>
        </p:nvSpPr>
        <p:spPr>
          <a:xfrm>
            <a:off x="3303315" y="5545450"/>
            <a:ext cx="2387699" cy="609600"/>
          </a:xfrm>
          <a:prstGeom prst="rect">
            <a:avLst/>
          </a:prstGeom>
          <a:noFill/>
          <a:ln>
            <a:noFill/>
          </a:ln>
        </p:spPr>
        <p:txBody>
          <a:bodyPr lIns="91425" tIns="45700" rIns="91425" bIns="45700" anchor="t" anchorCtr="0">
            <a:noAutofit/>
          </a:bodyPr>
          <a:lstStyle/>
          <a:p>
            <a:pPr algn="ctr">
              <a:lnSpc>
                <a:spcPct val="80000"/>
              </a:lnSpc>
              <a:buClr>
                <a:srgbClr val="888888"/>
              </a:buClr>
              <a:buSzPct val="25000"/>
              <a:buFont typeface="Arial"/>
              <a:buNone/>
            </a:pPr>
            <a:r>
              <a:rPr lang="en-US" sz="2000" dirty="0">
                <a:solidFill>
                  <a:srgbClr val="FFFFFF"/>
                </a:solidFill>
                <a:latin typeface="Adobe 黑体 Std R"/>
                <a:ea typeface="Adobe 黑体 Std R"/>
                <a:cs typeface="Adobe 黑体 Std R"/>
                <a:sym typeface="Arial"/>
              </a:rPr>
              <a:t>Stephen Wolfram</a:t>
            </a:r>
          </a:p>
          <a:p>
            <a:pPr algn="ctr">
              <a:lnSpc>
                <a:spcPct val="80000"/>
              </a:lnSpc>
              <a:spcBef>
                <a:spcPts val="250"/>
              </a:spcBef>
              <a:buClr>
                <a:srgbClr val="888888"/>
              </a:buClr>
              <a:buSzPct val="25000"/>
              <a:buFont typeface="Arial"/>
              <a:buNone/>
            </a:pPr>
            <a:r>
              <a:rPr lang="en-US" sz="1250" dirty="0">
                <a:solidFill>
                  <a:srgbClr val="FFFFFF"/>
                </a:solidFill>
                <a:latin typeface="Adobe 黑体 Std R"/>
                <a:ea typeface="Adobe 黑体 Std R"/>
                <a:cs typeface="Adobe 黑体 Std R"/>
                <a:sym typeface="Arial"/>
              </a:rPr>
              <a:t> Mathematica创始人</a:t>
            </a:r>
          </a:p>
        </p:txBody>
      </p:sp>
      <p:sp>
        <p:nvSpPr>
          <p:cNvPr id="15" name="Shape 187"/>
          <p:cNvSpPr txBox="1"/>
          <p:nvPr/>
        </p:nvSpPr>
        <p:spPr>
          <a:xfrm>
            <a:off x="6068175" y="5528935"/>
            <a:ext cx="2387699" cy="609600"/>
          </a:xfrm>
          <a:prstGeom prst="rect">
            <a:avLst/>
          </a:prstGeom>
          <a:noFill/>
          <a:ln>
            <a:noFill/>
          </a:ln>
        </p:spPr>
        <p:txBody>
          <a:bodyPr lIns="91425" tIns="45700" rIns="91425" bIns="45700" anchor="t" anchorCtr="0">
            <a:noAutofit/>
          </a:bodyPr>
          <a:lstStyle/>
          <a:p>
            <a:pPr algn="ctr">
              <a:lnSpc>
                <a:spcPct val="80000"/>
              </a:lnSpc>
              <a:buClr>
                <a:srgbClr val="888888"/>
              </a:buClr>
              <a:buSzPct val="25000"/>
              <a:buFont typeface="Arial"/>
              <a:buNone/>
            </a:pPr>
            <a:r>
              <a:rPr lang="en-US" sz="2000" dirty="0" smtClean="0">
                <a:solidFill>
                  <a:srgbClr val="FFFFFF"/>
                </a:solidFill>
                <a:latin typeface="Adobe 黑体 Std R"/>
                <a:ea typeface="Adobe 黑体 Std R"/>
                <a:cs typeface="Adobe 黑体 Std R"/>
                <a:sym typeface="Arial"/>
              </a:rPr>
              <a:t>Adam Williams</a:t>
            </a:r>
            <a:endParaRPr lang="en-US" sz="2000" dirty="0">
              <a:solidFill>
                <a:srgbClr val="FFFFFF"/>
              </a:solidFill>
              <a:latin typeface="Adobe 黑体 Std R"/>
              <a:ea typeface="Adobe 黑体 Std R"/>
              <a:cs typeface="Adobe 黑体 Std R"/>
              <a:sym typeface="Arial"/>
            </a:endParaRPr>
          </a:p>
          <a:p>
            <a:pPr algn="ctr">
              <a:lnSpc>
                <a:spcPct val="80000"/>
              </a:lnSpc>
              <a:spcBef>
                <a:spcPts val="250"/>
              </a:spcBef>
              <a:buClr>
                <a:srgbClr val="888888"/>
              </a:buClr>
              <a:buSzPct val="25000"/>
              <a:buFont typeface="Arial"/>
              <a:buNone/>
            </a:pPr>
            <a:r>
              <a:rPr lang="en-US" sz="1250" dirty="0">
                <a:solidFill>
                  <a:srgbClr val="FFFFFF"/>
                </a:solidFill>
                <a:latin typeface="Adobe 黑体 Std R"/>
                <a:ea typeface="Adobe 黑体 Std R"/>
                <a:cs typeface="Adobe 黑体 Std R"/>
                <a:sym typeface="Arial"/>
              </a:rPr>
              <a:t> </a:t>
            </a:r>
            <a:r>
              <a:rPr lang="en-US" sz="1250" dirty="0" err="1" smtClean="0">
                <a:solidFill>
                  <a:srgbClr val="FFFFFF"/>
                </a:solidFill>
                <a:latin typeface="Adobe 黑体 Std R"/>
                <a:ea typeface="Adobe 黑体 Std R"/>
                <a:cs typeface="Adobe 黑体 Std R"/>
                <a:sym typeface="Arial"/>
              </a:rPr>
              <a:t>MHacks</a:t>
            </a:r>
            <a:r>
              <a:rPr lang="en-US" sz="1250" dirty="0" smtClean="0">
                <a:solidFill>
                  <a:srgbClr val="FFFFFF"/>
                </a:solidFill>
                <a:latin typeface="Adobe 黑体 Std R"/>
                <a:ea typeface="Adobe 黑体 Std R"/>
                <a:cs typeface="Adobe 黑体 Std R"/>
                <a:sym typeface="Arial"/>
              </a:rPr>
              <a:t> </a:t>
            </a:r>
            <a:r>
              <a:rPr lang="zh-CN" altLang="en-US" sz="1250" dirty="0" smtClean="0">
                <a:solidFill>
                  <a:srgbClr val="FFFFFF"/>
                </a:solidFill>
                <a:latin typeface="Adobe 黑体 Std R"/>
                <a:ea typeface="Adobe 黑体 Std R"/>
                <a:cs typeface="Adobe 黑体 Std R"/>
                <a:sym typeface="Arial"/>
              </a:rPr>
              <a:t>发起人</a:t>
            </a:r>
            <a:endParaRPr lang="en-US" sz="1250" dirty="0">
              <a:solidFill>
                <a:srgbClr val="FFFFFF"/>
              </a:solidFill>
              <a:latin typeface="Adobe 黑体 Std R"/>
              <a:ea typeface="Adobe 黑体 Std R"/>
              <a:cs typeface="Adobe 黑体 Std R"/>
              <a:sym typeface="Arial"/>
            </a:endParaRPr>
          </a:p>
        </p:txBody>
      </p:sp>
      <p:sp>
        <p:nvSpPr>
          <p:cNvPr id="19" name="Title 1"/>
          <p:cNvSpPr>
            <a:spLocks noGrp="1"/>
          </p:cNvSpPr>
          <p:nvPr>
            <p:ph type="title"/>
          </p:nvPr>
        </p:nvSpPr>
        <p:spPr>
          <a:xfrm>
            <a:off x="457200" y="283800"/>
            <a:ext cx="8229600" cy="1506869"/>
          </a:xfrm>
        </p:spPr>
        <p:txBody>
          <a:bodyPr>
            <a:noAutofit/>
          </a:bodyPr>
          <a:lstStyle/>
          <a:p>
            <a:r>
              <a:rPr lang="en-US" sz="3200" dirty="0" err="1" smtClean="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rPr>
              <a:t>清华驻校创客项目</a:t>
            </a:r>
            <a:endParaRPr lang="en-US" sz="3200" dirty="0" smtClean="0">
              <a:solidFill>
                <a:schemeClr val="bg1"/>
              </a:solidFill>
              <a:effectLst>
                <a:outerShdw blurRad="50800" dist="38100" dir="5400000" algn="t" rotWithShape="0">
                  <a:prstClr val="black">
                    <a:alpha val="40000"/>
                  </a:prstClr>
                </a:outerShdw>
              </a:effectLst>
              <a:latin typeface="Adobe 黑体 Std R"/>
              <a:ea typeface="Adobe 黑体 Std R"/>
              <a:cs typeface="Adobe 黑体 Std R"/>
            </a:endParaRPr>
          </a:p>
        </p:txBody>
      </p:sp>
      <p:pic>
        <p:nvPicPr>
          <p:cNvPr id="21" name="Picture 20" descr="recombination_white-text.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858592" y="6543607"/>
            <a:ext cx="304362" cy="348096"/>
          </a:xfrm>
          <a:prstGeom prst="rect">
            <a:avLst/>
          </a:prstGeom>
        </p:spPr>
      </p:pic>
      <p:pic>
        <p:nvPicPr>
          <p:cNvPr id="2" name="Picture 1"/>
          <p:cNvPicPr>
            <a:picLocks noChangeAspect="1"/>
          </p:cNvPicPr>
          <p:nvPr/>
        </p:nvPicPr>
        <p:blipFill rotWithShape="1">
          <a:blip r:embed="rId7" cstate="print">
            <a:extLst>
              <a:ext uri="{28A0092B-C50C-407E-A947-70E740481C1C}">
                <a14:useLocalDpi xmlns:a14="http://schemas.microsoft.com/office/drawing/2010/main"/>
              </a:ext>
            </a:extLst>
          </a:blip>
          <a:srcRect b="-6516"/>
          <a:stretch/>
        </p:blipFill>
        <p:spPr>
          <a:xfrm>
            <a:off x="6198679" y="2568355"/>
            <a:ext cx="2589643" cy="3061151"/>
          </a:xfrm>
          <a:prstGeom prst="rect">
            <a:avLst/>
          </a:prstGeom>
        </p:spPr>
      </p:pic>
      <p:sp>
        <p:nvSpPr>
          <p:cNvPr id="11" name="Date Placeholder 10"/>
          <p:cNvSpPr>
            <a:spLocks noGrp="1"/>
          </p:cNvSpPr>
          <p:nvPr>
            <p:ph type="dt" sz="half" idx="10"/>
          </p:nvPr>
        </p:nvSpPr>
        <p:spPr/>
        <p:txBody>
          <a:bodyPr/>
          <a:lstStyle/>
          <a:p>
            <a:fld id="{2085FD36-6D76-4B22-835E-8673AEC877D2}"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12" name="Slide Number Placeholder 11"/>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45</a:t>
            </a:fld>
            <a:endParaRPr lang="en-US">
              <a:solidFill>
                <a:prstClr val="black">
                  <a:tint val="75000"/>
                </a:prstClr>
              </a:solidFill>
              <a:latin typeface="Calibri"/>
            </a:endParaRPr>
          </a:p>
        </p:txBody>
      </p:sp>
    </p:spTree>
    <p:extLst>
      <p:ext uri="{BB962C8B-B14F-4D97-AF65-F5344CB8AC3E}">
        <p14:creationId xmlns:p14="http://schemas.microsoft.com/office/powerpoint/2010/main" val="3725149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Principles of Self-Organizing Learning</a:t>
            </a:r>
            <a:endParaRPr lang="en-US" dirty="0"/>
          </a:p>
        </p:txBody>
      </p:sp>
      <p:sp>
        <p:nvSpPr>
          <p:cNvPr id="3" name="Content Placeholder 2"/>
          <p:cNvSpPr>
            <a:spLocks noGrp="1"/>
          </p:cNvSpPr>
          <p:nvPr>
            <p:ph idx="1"/>
          </p:nvPr>
        </p:nvSpPr>
        <p:spPr/>
        <p:txBody>
          <a:bodyPr/>
          <a:lstStyle/>
          <a:p>
            <a:r>
              <a:rPr lang="en-US" altLang="zh-CN" b="1" dirty="0" smtClean="0">
                <a:latin typeface="Calibri" panose="020F0502020204030204" pitchFamily="34" charset="0"/>
              </a:rPr>
              <a:t>Communication,</a:t>
            </a:r>
          </a:p>
          <a:p>
            <a:r>
              <a:rPr lang="en-US" altLang="zh-CN" b="1" dirty="0" smtClean="0">
                <a:latin typeface="Calibri" panose="020F0502020204030204" pitchFamily="34" charset="0"/>
              </a:rPr>
              <a:t>Reflection, </a:t>
            </a:r>
          </a:p>
          <a:p>
            <a:r>
              <a:rPr lang="en-US" altLang="zh-CN" b="1" dirty="0" smtClean="0">
                <a:latin typeface="Calibri" panose="020F0502020204030204" pitchFamily="34" charset="0"/>
              </a:rPr>
              <a:t>Collaboration, </a:t>
            </a:r>
          </a:p>
          <a:p>
            <a:r>
              <a:rPr lang="en-US" altLang="zh-CN" b="1" dirty="0" smtClean="0">
                <a:latin typeface="Calibri" panose="020F0502020204030204" pitchFamily="34" charset="0"/>
              </a:rPr>
              <a:t>Community,</a:t>
            </a:r>
          </a:p>
          <a:p>
            <a:r>
              <a:rPr lang="en-US" altLang="zh-CN" b="1" dirty="0" smtClean="0">
                <a:latin typeface="Calibri" panose="020F0502020204030204" pitchFamily="34" charset="0"/>
              </a:rPr>
              <a:t>Creative Tools, </a:t>
            </a:r>
          </a:p>
          <a:p>
            <a:r>
              <a:rPr lang="en-US" altLang="zh-CN" b="1" dirty="0" smtClean="0">
                <a:latin typeface="Calibri" panose="020F0502020204030204" pitchFamily="34" charset="0"/>
              </a:rPr>
              <a:t>Amplification, and</a:t>
            </a:r>
          </a:p>
          <a:p>
            <a:r>
              <a:rPr lang="en-US" altLang="zh-CN" b="1" dirty="0" smtClean="0">
                <a:latin typeface="Calibri" panose="020F0502020204030204" pitchFamily="34" charset="0"/>
              </a:rPr>
              <a:t>Guided process</a:t>
            </a:r>
            <a:endParaRPr lang="en-US" dirty="0"/>
          </a:p>
        </p:txBody>
      </p:sp>
      <p:sp>
        <p:nvSpPr>
          <p:cNvPr id="4" name="Date Placeholder 3"/>
          <p:cNvSpPr>
            <a:spLocks noGrp="1"/>
          </p:cNvSpPr>
          <p:nvPr>
            <p:ph type="dt" sz="half" idx="10"/>
          </p:nvPr>
        </p:nvSpPr>
        <p:spPr/>
        <p:txBody>
          <a:bodyPr/>
          <a:lstStyle/>
          <a:p>
            <a:fld id="{E623F8E4-CDBF-4A90-A225-BA3C9301F8E9}" type="datetime1">
              <a:rPr lang="en-US" smtClean="0">
                <a:solidFill>
                  <a:prstClr val="black">
                    <a:tint val="75000"/>
                  </a:prstClr>
                </a:solidFill>
                <a:latin typeface="Calibri"/>
              </a:rPr>
              <a:t>4/12/14</a:t>
            </a:fld>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2D89774-D498-1C46-A495-7AA9912C0AC9}" type="slidenum">
              <a:rPr lang="en-US" smtClean="0">
                <a:solidFill>
                  <a:prstClr val="black">
                    <a:tint val="75000"/>
                  </a:prstClr>
                </a:solidFill>
                <a:latin typeface="Calibri"/>
              </a:rPr>
              <a:pPr/>
              <a:t>46</a:t>
            </a:fld>
            <a:endParaRPr lang="en-US">
              <a:solidFill>
                <a:prstClr val="black">
                  <a:tint val="75000"/>
                </a:prstClr>
              </a:solidFill>
              <a:latin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zh-CN" altLang="en-US" dirty="0" smtClean="0">
                <a:latin typeface="Rockwell"/>
                <a:cs typeface="Rockwell"/>
              </a:rPr>
              <a:t>媒体报导</a:t>
            </a:r>
            <a:endParaRPr lang="en-US" dirty="0">
              <a:latin typeface="Rockwell"/>
              <a:cs typeface="Rockwell"/>
            </a:endParaRPr>
          </a:p>
        </p:txBody>
      </p:sp>
      <p:pic>
        <p:nvPicPr>
          <p:cNvPr id="48132" name="图片 28" descr="2013-09-25 Make_Building a Low-Cost Nanoscope with Lego and Makeblock screenshot.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285469" y="1540364"/>
            <a:ext cx="3089765" cy="47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22" descr="2013-09-07 京华时报 09 LEGO2NANO.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44574" y="1417639"/>
            <a:ext cx="3696516" cy="41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图片 27" descr="2013-09-18 WIRED_UCL students build low-cost, Arduino-powered, Lego atomic force microscope (Wired UK) screenshot.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421458" y="1727093"/>
            <a:ext cx="2917684" cy="466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F27882B5-7475-4F82-902F-FEEF654F0040}" type="datetime1">
              <a:rPr lang="en-US" smtClean="0"/>
              <a:t>4/12/14</a:t>
            </a:fld>
            <a:endParaRPr lang="en-US" dirty="0"/>
          </a:p>
        </p:txBody>
      </p:sp>
      <p:sp>
        <p:nvSpPr>
          <p:cNvPr id="7" name="Slide Number Placeholder 6"/>
          <p:cNvSpPr>
            <a:spLocks noGrp="1"/>
          </p:cNvSpPr>
          <p:nvPr>
            <p:ph type="sldNum" sz="quarter" idx="12"/>
          </p:nvPr>
        </p:nvSpPr>
        <p:spPr/>
        <p:txBody>
          <a:bodyPr/>
          <a:lstStyle/>
          <a:p>
            <a:fld id="{713C7D3C-22D2-7449-8935-5F36E8921380}" type="slidenum">
              <a:rPr lang="en-US" smtClean="0"/>
              <a:pPr/>
              <a:t>47</a:t>
            </a:fld>
            <a:endParaRPr lang="en-US" dirty="0"/>
          </a:p>
        </p:txBody>
      </p:sp>
    </p:spTree>
    <p:extLst>
      <p:ext uri="{BB962C8B-B14F-4D97-AF65-F5344CB8AC3E}">
        <p14:creationId xmlns:p14="http://schemas.microsoft.com/office/powerpoint/2010/main" val="41478721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“Extreme” Learning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ICAP is progressive learning framework from simple to sophisticated (Chi)</a:t>
            </a:r>
          </a:p>
          <a:p>
            <a:pPr lvl="1"/>
            <a:r>
              <a:rPr lang="en-US" dirty="0" smtClean="0"/>
              <a:t>Passive (Receiving): Watching a lecture video or a demonstration </a:t>
            </a:r>
          </a:p>
          <a:p>
            <a:pPr lvl="1"/>
            <a:r>
              <a:rPr lang="en-US" dirty="0" smtClean="0"/>
              <a:t>Active (Selecting): Do something that selectively manipulates the learning materials;</a:t>
            </a:r>
          </a:p>
          <a:p>
            <a:pPr lvl="1"/>
            <a:r>
              <a:rPr lang="en-US" dirty="0" smtClean="0"/>
              <a:t>Constructive (Generating):Generate information beyond what was presented; ask questions</a:t>
            </a:r>
          </a:p>
          <a:p>
            <a:pPr lvl="1"/>
            <a:r>
              <a:rPr lang="en-US" dirty="0" smtClean="0"/>
              <a:t>Interactive (Collaborating): Students </a:t>
            </a:r>
            <a:r>
              <a:rPr lang="en-US" i="1" dirty="0" smtClean="0"/>
              <a:t>collaborating with each other through dialog </a:t>
            </a:r>
          </a:p>
          <a:p>
            <a:r>
              <a:rPr lang="en-US" dirty="0" smtClean="0"/>
              <a:t>After learning short lectures, participants go directly into </a:t>
            </a:r>
            <a:r>
              <a:rPr lang="en-US" b="1" i="1" dirty="0" smtClean="0">
                <a:solidFill>
                  <a:srgbClr val="C00000"/>
                </a:solidFill>
              </a:rPr>
              <a:t>interactive</a:t>
            </a:r>
            <a:r>
              <a:rPr lang="en-US" dirty="0" smtClean="0"/>
              <a:t> model and </a:t>
            </a:r>
            <a:r>
              <a:rPr lang="en-US" b="1" i="1" dirty="0" smtClean="0">
                <a:solidFill>
                  <a:srgbClr val="C00000"/>
                </a:solidFill>
              </a:rPr>
              <a:t>constructive</a:t>
            </a:r>
            <a:r>
              <a:rPr lang="en-US" b="1" i="1" dirty="0" smtClean="0"/>
              <a:t> </a:t>
            </a:r>
            <a:r>
              <a:rPr lang="en-US" b="1" i="1" dirty="0" smtClean="0">
                <a:solidFill>
                  <a:srgbClr val="C00000"/>
                </a:solidFill>
              </a:rPr>
              <a:t>new</a:t>
            </a:r>
            <a:r>
              <a:rPr lang="en-US" b="1" i="1" dirty="0" smtClean="0"/>
              <a:t> </a:t>
            </a:r>
            <a:r>
              <a:rPr lang="en-US" dirty="0" smtClean="0"/>
              <a:t>solutions in teams to compete with other teams. Furthermore, often, participants need to complete the entire process </a:t>
            </a:r>
            <a:r>
              <a:rPr lang="en-US" b="1" dirty="0" smtClean="0">
                <a:solidFill>
                  <a:srgbClr val="C00000"/>
                </a:solidFill>
              </a:rPr>
              <a:t>within four days </a:t>
            </a:r>
            <a:r>
              <a:rPr lang="en-US" dirty="0" smtClean="0"/>
              <a:t>rather then months or years of learning.</a:t>
            </a:r>
          </a:p>
          <a:p>
            <a:endParaRPr lang="en-US" dirty="0"/>
          </a:p>
        </p:txBody>
      </p:sp>
      <p:sp>
        <p:nvSpPr>
          <p:cNvPr id="4" name="Date Placeholder 3"/>
          <p:cNvSpPr>
            <a:spLocks noGrp="1"/>
          </p:cNvSpPr>
          <p:nvPr>
            <p:ph type="dt" sz="half" idx="10"/>
          </p:nvPr>
        </p:nvSpPr>
        <p:spPr/>
        <p:txBody>
          <a:bodyPr/>
          <a:lstStyle/>
          <a:p>
            <a:fld id="{B092254E-DD76-4D91-98C5-3085DA0BE644}"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XLP is Competition-Based Learning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Crowdsourcing competition such as TopCoder and </a:t>
            </a:r>
            <a:r>
              <a:rPr lang="en-US" dirty="0" err="1" smtClean="0"/>
              <a:t>Hatckathone</a:t>
            </a:r>
            <a:r>
              <a:rPr lang="en-US" dirty="0" smtClean="0"/>
              <a:t> follows the game theory such as Min-Max principle (Wu, Tsai, Li 2013) where one party minimizes one objective function, the competing party maximizes the same function. </a:t>
            </a:r>
          </a:p>
          <a:p>
            <a:r>
              <a:rPr lang="en-US" dirty="0" smtClean="0"/>
              <a:t>XLP uses a collaborative competition approach to maximize learning and creativity:</a:t>
            </a:r>
          </a:p>
          <a:p>
            <a:pPr lvl="1"/>
            <a:r>
              <a:rPr lang="en-US" b="1" dirty="0" smtClean="0"/>
              <a:t>Challengers and workers</a:t>
            </a:r>
            <a:r>
              <a:rPr lang="en-US" dirty="0" smtClean="0"/>
              <a:t>: One group acts as challengers coming up new issues, and workers continuously respond to these challenges.</a:t>
            </a:r>
          </a:p>
          <a:p>
            <a:pPr lvl="1"/>
            <a:r>
              <a:rPr lang="en-US" b="1" dirty="0" smtClean="0"/>
              <a:t>Simulating court and legal proceedings</a:t>
            </a:r>
            <a:r>
              <a:rPr lang="en-US" dirty="0" smtClean="0"/>
              <a:t>: During competitions, one party may challenge various issues such as IP issues via XLP court system to resolve any dispute among participants.</a:t>
            </a:r>
          </a:p>
          <a:p>
            <a:endParaRPr lang="en-US" dirty="0"/>
          </a:p>
        </p:txBody>
      </p:sp>
      <p:sp>
        <p:nvSpPr>
          <p:cNvPr id="4" name="Date Placeholder 3"/>
          <p:cNvSpPr>
            <a:spLocks noGrp="1"/>
          </p:cNvSpPr>
          <p:nvPr>
            <p:ph type="dt" sz="half" idx="10"/>
          </p:nvPr>
        </p:nvSpPr>
        <p:spPr/>
        <p:txBody>
          <a:bodyPr/>
          <a:lstStyle/>
          <a:p>
            <a:fld id="{4CDC314A-B2E7-427C-80F2-9C4E9C7A098D}"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XLP is Extreme Crowd Learning</a:t>
            </a:r>
            <a:endParaRPr lang="en-US" dirty="0"/>
          </a:p>
        </p:txBody>
      </p:sp>
      <p:sp>
        <p:nvSpPr>
          <p:cNvPr id="3" name="Content Placeholder 2"/>
          <p:cNvSpPr>
            <a:spLocks noGrp="1"/>
          </p:cNvSpPr>
          <p:nvPr>
            <p:ph idx="1"/>
          </p:nvPr>
        </p:nvSpPr>
        <p:spPr/>
        <p:txBody>
          <a:bodyPr>
            <a:normAutofit fontScale="85000" lnSpcReduction="20000"/>
          </a:bodyPr>
          <a:lstStyle/>
          <a:p>
            <a:pPr marL="342900" lvl="1" indent="-342900">
              <a:buFont typeface="Arial"/>
              <a:buChar char="•"/>
            </a:pPr>
            <a:r>
              <a:rPr lang="en-US" dirty="0" smtClean="0"/>
              <a:t>XLP encourage participants (lecturers, challengers, and workers) to seek expertise and knowledge via personal communication or the web during the entire process.</a:t>
            </a:r>
          </a:p>
          <a:p>
            <a:pPr marL="742950" lvl="2" indent="-342900"/>
            <a:r>
              <a:rPr lang="en-US" b="1" dirty="0" smtClean="0"/>
              <a:t>Lecturers</a:t>
            </a:r>
            <a:r>
              <a:rPr lang="en-US" dirty="0" smtClean="0"/>
              <a:t>: To seek new knowledge and application techniques. Depending on levels, lecturers can be world well known professors or experts (such as xxx of </a:t>
            </a:r>
            <a:r>
              <a:rPr lang="en-US" dirty="0" err="1" smtClean="0"/>
              <a:t>Hatckathone</a:t>
            </a:r>
            <a:r>
              <a:rPr lang="en-US" dirty="0" smtClean="0"/>
              <a:t>) or high-school teachers.</a:t>
            </a:r>
          </a:p>
          <a:p>
            <a:pPr marL="742950" lvl="2" indent="-342900"/>
            <a:r>
              <a:rPr lang="en-US" b="1" dirty="0" smtClean="0"/>
              <a:t>Challengers</a:t>
            </a:r>
            <a:r>
              <a:rPr lang="en-US" dirty="0" smtClean="0"/>
              <a:t>: To seek new directions to improve the current solutions. This can be student or faculty participants.</a:t>
            </a:r>
          </a:p>
          <a:p>
            <a:pPr marL="742950" lvl="2" indent="-342900"/>
            <a:r>
              <a:rPr lang="en-US" b="1" dirty="0" smtClean="0"/>
              <a:t>Workers</a:t>
            </a:r>
            <a:r>
              <a:rPr lang="en-US" dirty="0" smtClean="0"/>
              <a:t>: To see new solutions to meet the issues addressed by Challengers. Workers are mostly students who signed up XLP. As currently, XLP is an informal education without college certifications, the admission criteria for workers are just average students, but they must be committed to dedicate 4 days to an XLP event.</a:t>
            </a:r>
          </a:p>
          <a:p>
            <a:pPr>
              <a:buNone/>
            </a:pPr>
            <a:endParaRPr lang="en-US" dirty="0"/>
          </a:p>
        </p:txBody>
      </p:sp>
      <p:sp>
        <p:nvSpPr>
          <p:cNvPr id="4" name="Date Placeholder 3"/>
          <p:cNvSpPr>
            <a:spLocks noGrp="1"/>
          </p:cNvSpPr>
          <p:nvPr>
            <p:ph type="dt" sz="half" idx="10"/>
          </p:nvPr>
        </p:nvSpPr>
        <p:spPr/>
        <p:txBody>
          <a:bodyPr/>
          <a:lstStyle/>
          <a:p>
            <a:fld id="{71D54056-F969-4D0E-9A1D-310E61F43F7F}"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XLP is Self-</a:t>
            </a:r>
            <a:r>
              <a:rPr lang="en-US" dirty="0" smtClean="0"/>
              <a:t>Organized </a:t>
            </a:r>
            <a:r>
              <a:rPr lang="en-US" dirty="0" smtClean="0"/>
              <a:t>learning</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B0E8F17D-49E8-40A7-A4DF-D8A4F33A01D5}" type="datetime1">
              <a:rPr lang="en-US" smtClean="0"/>
              <a:t>4/12/14</a:t>
            </a:fld>
            <a:endParaRPr lang="en-US" dirty="0"/>
          </a:p>
        </p:txBody>
      </p:sp>
      <p:sp>
        <p:nvSpPr>
          <p:cNvPr id="5" name="Slide Number Placeholder 4"/>
          <p:cNvSpPr>
            <a:spLocks noGrp="1"/>
          </p:cNvSpPr>
          <p:nvPr>
            <p:ph type="sldNum" sz="quarter" idx="12"/>
          </p:nvPr>
        </p:nvSpPr>
        <p:spPr/>
        <p:txBody>
          <a:bodyPr/>
          <a:lstStyle/>
          <a:p>
            <a:fld id="{713C7D3C-22D2-7449-8935-5F36E8921380}"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a:xfrm>
            <a:off x="2426679" y="2005695"/>
            <a:ext cx="4238620" cy="4238620"/>
          </a:xfrm>
          <a:prstGeom prst="ellipse">
            <a:avLst/>
          </a:prstGeom>
          <a:noFill/>
          <a:ln>
            <a:solidFill>
              <a:srgbClr val="00B050"/>
            </a:solidFill>
            <a:prstDash val="lg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b="1" dirty="0">
              <a:solidFill>
                <a:schemeClr val="bg1"/>
              </a:solidFill>
              <a:latin typeface="Rockwell" pitchFamily="18" charset="0"/>
              <a:cs typeface="Helvetica"/>
            </a:endParaRPr>
          </a:p>
        </p:txBody>
      </p:sp>
      <p:sp>
        <p:nvSpPr>
          <p:cNvPr id="2" name="Title 1"/>
          <p:cNvSpPr>
            <a:spLocks noGrp="1"/>
          </p:cNvSpPr>
          <p:nvPr>
            <p:ph type="title"/>
          </p:nvPr>
        </p:nvSpPr>
        <p:spPr/>
        <p:txBody>
          <a:bodyPr/>
          <a:lstStyle/>
          <a:p>
            <a:r>
              <a:rPr lang="en-US" dirty="0" err="1" smtClean="0">
                <a:latin typeface="Rockwell"/>
                <a:cs typeface="Rockwell"/>
              </a:rPr>
              <a:t>Lessig’s</a:t>
            </a:r>
            <a:r>
              <a:rPr lang="en-US" dirty="0" smtClean="0">
                <a:latin typeface="Rockwell"/>
                <a:cs typeface="Rockwell"/>
              </a:rPr>
              <a:t> Forces</a:t>
            </a:r>
            <a:endParaRPr lang="en-US" dirty="0">
              <a:latin typeface="Rockwell"/>
              <a:cs typeface="Rockwell"/>
            </a:endParaRPr>
          </a:p>
        </p:txBody>
      </p:sp>
      <p:sp>
        <p:nvSpPr>
          <p:cNvPr id="4" name="Content Placeholder 3"/>
          <p:cNvSpPr>
            <a:spLocks noGrp="1"/>
          </p:cNvSpPr>
          <p:nvPr>
            <p:ph sz="half" idx="2"/>
          </p:nvPr>
        </p:nvSpPr>
        <p:spPr>
          <a:xfrm>
            <a:off x="12166319" y="5779297"/>
            <a:ext cx="4038600" cy="1291027"/>
          </a:xfrm>
        </p:spPr>
        <p:txBody>
          <a:bodyPr>
            <a:normAutofit/>
          </a:bodyPr>
          <a:lstStyle/>
          <a:p>
            <a:r>
              <a:rPr lang="en-US" sz="2000" dirty="0" smtClean="0"/>
              <a:t>Norm (Culture and Media)</a:t>
            </a:r>
          </a:p>
          <a:p>
            <a:pPr lvl="1"/>
            <a:r>
              <a:rPr lang="en-US" sz="1800" dirty="0" smtClean="0"/>
              <a:t>Media Publishing</a:t>
            </a:r>
          </a:p>
          <a:p>
            <a:pPr lvl="1"/>
            <a:r>
              <a:rPr lang="en-US" sz="1800" dirty="0" smtClean="0"/>
              <a:t>Customer Reach</a:t>
            </a:r>
            <a:endParaRPr lang="en-US" sz="1800" dirty="0"/>
          </a:p>
        </p:txBody>
      </p:sp>
      <p:sp>
        <p:nvSpPr>
          <p:cNvPr id="6" name="TextBox 5"/>
          <p:cNvSpPr txBox="1"/>
          <p:nvPr/>
        </p:nvSpPr>
        <p:spPr>
          <a:xfrm>
            <a:off x="12422269" y="4211284"/>
            <a:ext cx="3230234" cy="369332"/>
          </a:xfrm>
          <a:prstGeom prst="rect">
            <a:avLst/>
          </a:prstGeom>
          <a:noFill/>
        </p:spPr>
        <p:txBody>
          <a:bodyPr wrap="none" rtlCol="0">
            <a:spAutoFit/>
          </a:bodyPr>
          <a:lstStyle/>
          <a:p>
            <a:r>
              <a:rPr lang="en-US" dirty="0" smtClean="0"/>
              <a:t>Transporting Persons and Goods</a:t>
            </a:r>
          </a:p>
        </p:txBody>
      </p:sp>
      <p:sp>
        <p:nvSpPr>
          <p:cNvPr id="7" name="Content Placeholder 2"/>
          <p:cNvSpPr txBox="1">
            <a:spLocks/>
          </p:cNvSpPr>
          <p:nvPr/>
        </p:nvSpPr>
        <p:spPr>
          <a:xfrm>
            <a:off x="15420480" y="3816763"/>
            <a:ext cx="4038600" cy="10740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smtClean="0"/>
              <a:t>Law (Conflict Resolution)</a:t>
            </a:r>
          </a:p>
          <a:p>
            <a:pPr lvl="1"/>
            <a:r>
              <a:rPr lang="en-US" sz="1800" dirty="0" smtClean="0"/>
              <a:t>Evidence Preparation</a:t>
            </a:r>
          </a:p>
          <a:p>
            <a:pPr lvl="1"/>
            <a:r>
              <a:rPr lang="en-US" sz="1800" dirty="0" smtClean="0"/>
              <a:t>Proof of Existence/Work</a:t>
            </a:r>
          </a:p>
        </p:txBody>
      </p:sp>
      <p:sp>
        <p:nvSpPr>
          <p:cNvPr id="9" name="Content Placeholder 3"/>
          <p:cNvSpPr txBox="1">
            <a:spLocks/>
          </p:cNvSpPr>
          <p:nvPr/>
        </p:nvSpPr>
        <p:spPr>
          <a:xfrm>
            <a:off x="12001500" y="1888309"/>
            <a:ext cx="4038600" cy="12313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smtClean="0"/>
              <a:t>Market (Exchange Mechanisms)</a:t>
            </a:r>
          </a:p>
          <a:p>
            <a:pPr lvl="1"/>
            <a:r>
              <a:rPr lang="en-US" sz="1800" dirty="0" smtClean="0"/>
              <a:t>Transaction Process</a:t>
            </a:r>
          </a:p>
          <a:p>
            <a:pPr lvl="1"/>
            <a:r>
              <a:rPr lang="en-US" sz="1800" dirty="0" smtClean="0"/>
              <a:t>Asset Exchange/Lease/Rental</a:t>
            </a:r>
          </a:p>
          <a:p>
            <a:endParaRPr lang="en-US" sz="2000" dirty="0" smtClean="0"/>
          </a:p>
        </p:txBody>
      </p:sp>
      <p:cxnSp>
        <p:nvCxnSpPr>
          <p:cNvPr id="8" name="Straight Connector 7"/>
          <p:cNvCxnSpPr/>
          <p:nvPr/>
        </p:nvCxnSpPr>
        <p:spPr>
          <a:xfrm>
            <a:off x="9829800" y="5123271"/>
            <a:ext cx="8229600" cy="0"/>
          </a:xfrm>
          <a:prstGeom prst="line">
            <a:avLst/>
          </a:prstGeom>
          <a:ln>
            <a:solidFill>
              <a:srgbClr val="00B050"/>
            </a:solidFill>
            <a:prstDash val="lgDash"/>
          </a:ln>
          <a:effectLst/>
        </p:spPr>
        <p:style>
          <a:lnRef idx="2">
            <a:schemeClr val="accent1"/>
          </a:lnRef>
          <a:fillRef idx="0">
            <a:schemeClr val="accent1"/>
          </a:fillRef>
          <a:effectRef idx="1">
            <a:schemeClr val="accent1"/>
          </a:effectRef>
          <a:fontRef idx="minor">
            <a:schemeClr val="tx1"/>
          </a:fontRef>
        </p:style>
      </p:cxnSp>
      <p:sp>
        <p:nvSpPr>
          <p:cNvPr id="12" name="Round Diagonal Corner Rectangle 11"/>
          <p:cNvSpPr/>
          <p:nvPr/>
        </p:nvSpPr>
        <p:spPr>
          <a:xfrm>
            <a:off x="3273852" y="1911089"/>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Market</a:t>
            </a:r>
            <a:endParaRPr lang="en-US" sz="2400" dirty="0">
              <a:latin typeface="Rockwell" pitchFamily="18" charset="0"/>
            </a:endParaRPr>
          </a:p>
        </p:txBody>
      </p:sp>
      <p:sp>
        <p:nvSpPr>
          <p:cNvPr id="14" name="Round Diagonal Corner Rectangle 13"/>
          <p:cNvSpPr/>
          <p:nvPr/>
        </p:nvSpPr>
        <p:spPr>
          <a:xfrm>
            <a:off x="3527847" y="2463159"/>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a:t>
            </a:r>
            <a:r>
              <a:rPr lang="zh-CN" altLang="en-US" sz="1400" dirty="0" smtClean="0">
                <a:latin typeface="Rockwell" pitchFamily="18" charset="0"/>
              </a:rPr>
              <a:t>交易机制</a:t>
            </a:r>
            <a:r>
              <a:rPr lang="en-US" sz="1400" dirty="0" smtClean="0">
                <a:latin typeface="Rockwell" pitchFamily="18" charset="0"/>
              </a:rPr>
              <a:t>)</a:t>
            </a:r>
            <a:endParaRPr lang="en-US" sz="1400" dirty="0">
              <a:latin typeface="Rockwell" pitchFamily="18" charset="0"/>
            </a:endParaRPr>
          </a:p>
        </p:txBody>
      </p:sp>
      <p:sp>
        <p:nvSpPr>
          <p:cNvPr id="17" name="Round Diagonal Corner Rectangle 16"/>
          <p:cNvSpPr/>
          <p:nvPr/>
        </p:nvSpPr>
        <p:spPr>
          <a:xfrm>
            <a:off x="3326401" y="5358494"/>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Norm</a:t>
            </a:r>
            <a:endParaRPr lang="en-US" sz="2400" dirty="0">
              <a:latin typeface="Rockwell" pitchFamily="18" charset="0"/>
            </a:endParaRPr>
          </a:p>
        </p:txBody>
      </p:sp>
      <p:sp>
        <p:nvSpPr>
          <p:cNvPr id="18" name="Round Diagonal Corner Rectangle 17"/>
          <p:cNvSpPr/>
          <p:nvPr/>
        </p:nvSpPr>
        <p:spPr>
          <a:xfrm>
            <a:off x="3580396" y="5910567"/>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a:t>
            </a:r>
            <a:r>
              <a:rPr lang="zh-CN" altLang="en-US" sz="1400" dirty="0" smtClean="0">
                <a:latin typeface="Rockwell" pitchFamily="18" charset="0"/>
              </a:rPr>
              <a:t>文化与传媒</a:t>
            </a:r>
            <a:r>
              <a:rPr lang="en-US" sz="1400" dirty="0" smtClean="0">
                <a:latin typeface="Rockwell" pitchFamily="18" charset="0"/>
              </a:rPr>
              <a:t>)</a:t>
            </a:r>
            <a:endParaRPr lang="en-US" sz="1400" dirty="0">
              <a:latin typeface="Rockwell" pitchFamily="18" charset="0"/>
            </a:endParaRPr>
          </a:p>
        </p:txBody>
      </p:sp>
      <p:sp>
        <p:nvSpPr>
          <p:cNvPr id="19" name="Round Diagonal Corner Rectangle 18"/>
          <p:cNvSpPr/>
          <p:nvPr/>
        </p:nvSpPr>
        <p:spPr>
          <a:xfrm>
            <a:off x="5725510" y="3743191"/>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Law</a:t>
            </a:r>
            <a:endParaRPr lang="en-US" sz="2400" dirty="0">
              <a:latin typeface="Rockwell" pitchFamily="18" charset="0"/>
            </a:endParaRPr>
          </a:p>
        </p:txBody>
      </p:sp>
      <p:sp>
        <p:nvSpPr>
          <p:cNvPr id="20" name="Round Diagonal Corner Rectangle 19"/>
          <p:cNvSpPr/>
          <p:nvPr/>
        </p:nvSpPr>
        <p:spPr>
          <a:xfrm>
            <a:off x="5979498" y="4295263"/>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a:t>
            </a:r>
            <a:r>
              <a:rPr lang="zh-CN" altLang="en-US" sz="1400" dirty="0" smtClean="0">
                <a:latin typeface="Rockwell" pitchFamily="18" charset="0"/>
              </a:rPr>
              <a:t>诉讼机制</a:t>
            </a:r>
            <a:r>
              <a:rPr lang="en-US" sz="1400" dirty="0" smtClean="0">
                <a:latin typeface="Rockwell" pitchFamily="18" charset="0"/>
              </a:rPr>
              <a:t>)</a:t>
            </a:r>
            <a:endParaRPr lang="en-US" sz="1400" dirty="0">
              <a:latin typeface="Rockwell" pitchFamily="18" charset="0"/>
            </a:endParaRPr>
          </a:p>
        </p:txBody>
      </p:sp>
      <p:sp>
        <p:nvSpPr>
          <p:cNvPr id="21" name="Round Diagonal Corner Rectangle 20"/>
          <p:cNvSpPr/>
          <p:nvPr/>
        </p:nvSpPr>
        <p:spPr>
          <a:xfrm>
            <a:off x="795939" y="3743191"/>
            <a:ext cx="2609309" cy="583727"/>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ckwell" pitchFamily="18" charset="0"/>
              </a:rPr>
              <a:t>Architecture</a:t>
            </a:r>
            <a:endParaRPr lang="en-US" sz="2400" dirty="0">
              <a:latin typeface="Rockwell" pitchFamily="18" charset="0"/>
            </a:endParaRPr>
          </a:p>
        </p:txBody>
      </p:sp>
      <p:sp>
        <p:nvSpPr>
          <p:cNvPr id="22" name="Round Diagonal Corner Rectangle 21"/>
          <p:cNvSpPr/>
          <p:nvPr/>
        </p:nvSpPr>
        <p:spPr>
          <a:xfrm>
            <a:off x="1049927" y="4295263"/>
            <a:ext cx="2025110" cy="453036"/>
          </a:xfrm>
          <a:prstGeom prst="round2DiagRect">
            <a:avLst>
              <a:gd name="adj1" fmla="val 50000"/>
              <a:gd name="adj2" fmla="val 0"/>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Rockwell" pitchFamily="18" charset="0"/>
              </a:rPr>
              <a:t>(</a:t>
            </a:r>
            <a:r>
              <a:rPr lang="zh-CN" altLang="en-US" sz="1400" dirty="0" smtClean="0">
                <a:latin typeface="Rockwell" pitchFamily="18" charset="0"/>
              </a:rPr>
              <a:t>科技支撑</a:t>
            </a:r>
            <a:r>
              <a:rPr lang="en-US" sz="1400" dirty="0" smtClean="0">
                <a:latin typeface="Rockwell" pitchFamily="18" charset="0"/>
              </a:rPr>
              <a:t>)</a:t>
            </a:r>
            <a:endParaRPr lang="en-US" sz="1400" dirty="0">
              <a:latin typeface="Rockwell" pitchFamily="18" charset="0"/>
            </a:endParaRPr>
          </a:p>
        </p:txBody>
      </p:sp>
      <p:grpSp>
        <p:nvGrpSpPr>
          <p:cNvPr id="5" name="Group 25"/>
          <p:cNvGrpSpPr/>
          <p:nvPr/>
        </p:nvGrpSpPr>
        <p:grpSpPr>
          <a:xfrm>
            <a:off x="3697400" y="3274496"/>
            <a:ext cx="1697926" cy="1697927"/>
            <a:chOff x="3424661" y="2220239"/>
            <a:chExt cx="2177854" cy="2177854"/>
          </a:xfrm>
        </p:grpSpPr>
        <p:sp>
          <p:nvSpPr>
            <p:cNvPr id="27" name="Oval 26"/>
            <p:cNvSpPr/>
            <p:nvPr/>
          </p:nvSpPr>
          <p:spPr>
            <a:xfrm>
              <a:off x="3424661" y="2220239"/>
              <a:ext cx="2177854" cy="2177854"/>
            </a:xfrm>
            <a:prstGeom prst="ellipse">
              <a:avLst/>
            </a:prstGeom>
            <a:solidFill>
              <a:schemeClr val="tx2"/>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600" b="1" dirty="0" smtClean="0">
                  <a:solidFill>
                    <a:schemeClr val="bg1"/>
                  </a:solidFill>
                  <a:latin typeface="Rockwell" pitchFamily="18" charset="0"/>
                  <a:cs typeface="Helvetica"/>
                </a:rPr>
                <a:t>Crowd Decisions</a:t>
              </a:r>
              <a:endParaRPr lang="en-US" sz="1600" b="1" dirty="0">
                <a:solidFill>
                  <a:schemeClr val="bg1"/>
                </a:solidFill>
                <a:latin typeface="Rockwell" pitchFamily="18" charset="0"/>
                <a:cs typeface="Helvetica"/>
              </a:endParaRPr>
            </a:p>
          </p:txBody>
        </p:sp>
        <p:sp>
          <p:nvSpPr>
            <p:cNvPr id="28" name="Oval 27"/>
            <p:cNvSpPr/>
            <p:nvPr/>
          </p:nvSpPr>
          <p:spPr>
            <a:xfrm>
              <a:off x="3511909" y="2309956"/>
              <a:ext cx="2002398" cy="2002398"/>
            </a:xfrm>
            <a:prstGeom prst="ellipse">
              <a:avLst/>
            </a:prstGeom>
            <a:noFill/>
            <a:ln>
              <a:solidFill>
                <a:srgbClr val="00B050"/>
              </a:solidFill>
              <a:prstDash val="lg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b="1" dirty="0">
                <a:solidFill>
                  <a:schemeClr val="bg1"/>
                </a:solidFill>
                <a:latin typeface="Rockwell" pitchFamily="18" charset="0"/>
                <a:cs typeface="Helvetica"/>
              </a:endParaRPr>
            </a:p>
          </p:txBody>
        </p:sp>
      </p:grpSp>
      <p:sp>
        <p:nvSpPr>
          <p:cNvPr id="3" name="TextBox 2"/>
          <p:cNvSpPr txBox="1"/>
          <p:nvPr/>
        </p:nvSpPr>
        <p:spPr>
          <a:xfrm>
            <a:off x="1878653" y="6374097"/>
            <a:ext cx="5427650" cy="369332"/>
          </a:xfrm>
          <a:prstGeom prst="rect">
            <a:avLst/>
          </a:prstGeom>
          <a:noFill/>
        </p:spPr>
        <p:txBody>
          <a:bodyPr wrap="none" rtlCol="0">
            <a:spAutoFit/>
          </a:bodyPr>
          <a:lstStyle/>
          <a:p>
            <a:r>
              <a:rPr lang="en-US" dirty="0" smtClean="0"/>
              <a:t>Code and other laws in cyberspaces, by Lawrence </a:t>
            </a:r>
            <a:r>
              <a:rPr lang="en-US" dirty="0" err="1" smtClean="0"/>
              <a:t>Lessig</a:t>
            </a:r>
            <a:endParaRPr lang="en-US" dirty="0"/>
          </a:p>
        </p:txBody>
      </p:sp>
      <p:sp>
        <p:nvSpPr>
          <p:cNvPr id="23" name="Date Placeholder 22"/>
          <p:cNvSpPr>
            <a:spLocks noGrp="1"/>
          </p:cNvSpPr>
          <p:nvPr>
            <p:ph type="dt" sz="half" idx="10"/>
          </p:nvPr>
        </p:nvSpPr>
        <p:spPr/>
        <p:txBody>
          <a:bodyPr/>
          <a:lstStyle/>
          <a:p>
            <a:fld id="{433D9047-619D-4642-AC8C-3D6D50D15DBC}" type="datetime1">
              <a:rPr lang="en-US" smtClean="0"/>
              <a:t>4/12/14</a:t>
            </a:fld>
            <a:endParaRPr lang="en-US" dirty="0"/>
          </a:p>
        </p:txBody>
      </p:sp>
      <p:sp>
        <p:nvSpPr>
          <p:cNvPr id="24" name="Slide Number Placeholder 23"/>
          <p:cNvSpPr>
            <a:spLocks noGrp="1"/>
          </p:cNvSpPr>
          <p:nvPr>
            <p:ph type="sldNum" sz="quarter" idx="12"/>
          </p:nvPr>
        </p:nvSpPr>
        <p:spPr/>
        <p:txBody>
          <a:bodyPr/>
          <a:lstStyle/>
          <a:p>
            <a:fld id="{713C7D3C-22D2-7449-8935-5F36E8921380}" type="slidenum">
              <a:rPr lang="en-US" smtClean="0"/>
              <a:pPr/>
              <a:t>9</a:t>
            </a:fld>
            <a:endParaRPr lang="en-US" dirty="0"/>
          </a:p>
        </p:txBody>
      </p:sp>
    </p:spTree>
    <p:extLst>
      <p:ext uri="{BB962C8B-B14F-4D97-AF65-F5344CB8AC3E}">
        <p14:creationId xmlns:p14="http://schemas.microsoft.com/office/powerpoint/2010/main" val="42895013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6871</TotalTime>
  <Words>1377</Words>
  <Application>Microsoft Macintosh PowerPoint</Application>
  <PresentationFormat>On-screen Show (4:3)</PresentationFormat>
  <Paragraphs>342</Paragraphs>
  <Slides>47</Slides>
  <Notes>4</Notes>
  <HiddenSlides>0</HiddenSlides>
  <MMClips>2</MMClips>
  <ScaleCrop>false</ScaleCrop>
  <HeadingPairs>
    <vt:vector size="4" baseType="variant">
      <vt:variant>
        <vt:lpstr>Theme</vt:lpstr>
      </vt:variant>
      <vt:variant>
        <vt:i4>4</vt:i4>
      </vt:variant>
      <vt:variant>
        <vt:lpstr>Slide Titles</vt:lpstr>
      </vt:variant>
      <vt:variant>
        <vt:i4>47</vt:i4>
      </vt:variant>
    </vt:vector>
  </HeadingPairs>
  <TitlesOfParts>
    <vt:vector size="51" baseType="lpstr">
      <vt:lpstr>Office Theme</vt:lpstr>
      <vt:lpstr>1_Office Theme</vt:lpstr>
      <vt:lpstr>2_Office Theme</vt:lpstr>
      <vt:lpstr>3_Office Theme</vt:lpstr>
      <vt:lpstr>PowerPoint Presentation</vt:lpstr>
      <vt:lpstr>Challenge</vt:lpstr>
      <vt:lpstr>Results</vt:lpstr>
      <vt:lpstr>New Learning Framework</vt:lpstr>
      <vt:lpstr>“Extreme” Learning</vt:lpstr>
      <vt:lpstr>XLP is Competition-Based Learning</vt:lpstr>
      <vt:lpstr>XLP is Extreme Crowd Learning</vt:lpstr>
      <vt:lpstr>XLP is Self-Organized learning</vt:lpstr>
      <vt:lpstr>Lessig’s Forces</vt:lpstr>
      <vt:lpstr>Activities within the Framework</vt:lpstr>
      <vt:lpstr>极限学习的过程架构</vt:lpstr>
      <vt:lpstr>PowerPoint Presentation</vt:lpstr>
      <vt:lpstr>PowerPoint Presentation</vt:lpstr>
      <vt:lpstr>单兵作战的宿命？</vt:lpstr>
      <vt:lpstr>互联网资源的重组</vt:lpstr>
      <vt:lpstr>XLP Case Studies</vt:lpstr>
      <vt:lpstr>探索团队合作的极限！</vt:lpstr>
      <vt:lpstr>开发无人岛</vt:lpstr>
      <vt:lpstr>跨学科的参与人员</vt:lpstr>
      <vt:lpstr>2013年1月活动记录</vt:lpstr>
      <vt:lpstr>探索科学技术的极限</vt:lpstr>
      <vt:lpstr>低价原子力显微镜(Sept. 2013)</vt:lpstr>
      <vt:lpstr>超低价原子力显微镜 (Jan. 2014)</vt:lpstr>
      <vt:lpstr>PowerPoint Presentation</vt:lpstr>
      <vt:lpstr>PowerPoint Presentation</vt:lpstr>
      <vt:lpstr>网上媒体反馈</vt:lpstr>
      <vt:lpstr>XLP课程系列</vt:lpstr>
      <vt:lpstr>探索可复制的规模极限</vt:lpstr>
      <vt:lpstr>修订XLP操作手册</vt:lpstr>
      <vt:lpstr>PowerPoint Presentation</vt:lpstr>
      <vt:lpstr>市场交易记录</vt:lpstr>
      <vt:lpstr>项目管理统计数据</vt:lpstr>
      <vt:lpstr>诉讼记录</vt:lpstr>
      <vt:lpstr>群体贡献的可视化</vt:lpstr>
      <vt:lpstr>Surprises！</vt:lpstr>
      <vt:lpstr>学员反馈</vt:lpstr>
      <vt:lpstr>PowerPoint Presentation</vt:lpstr>
      <vt:lpstr>PowerPoint Presentation</vt:lpstr>
      <vt:lpstr>从清华派创客的数字化身份开始重组</vt:lpstr>
      <vt:lpstr>从创客现场活动开始采集实名数字身份</vt:lpstr>
      <vt:lpstr>PowerPoint Presentation</vt:lpstr>
      <vt:lpstr>PowerPoint Presentation</vt:lpstr>
      <vt:lpstr>项目使命</vt:lpstr>
      <vt:lpstr>创意重组项目的四个阶段</vt:lpstr>
      <vt:lpstr>清华驻校创客项目</vt:lpstr>
      <vt:lpstr>Principles of Self-Organizing Learning</vt:lpstr>
      <vt:lpstr>媒体报导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benkoo</dc:creator>
  <cp:lastModifiedBy>benkoo</cp:lastModifiedBy>
  <cp:revision>815</cp:revision>
  <cp:lastPrinted>2014-11-24T02:37:09Z</cp:lastPrinted>
  <dcterms:created xsi:type="dcterms:W3CDTF">2014-08-11T05:53:39Z</dcterms:created>
  <dcterms:modified xsi:type="dcterms:W3CDTF">2014-12-04T11:00:11Z</dcterms:modified>
</cp:coreProperties>
</file>